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73" r:id="rId2"/>
    <p:sldId id="261" r:id="rId3"/>
    <p:sldId id="334" r:id="rId4"/>
    <p:sldId id="258" r:id="rId5"/>
    <p:sldId id="268" r:id="rId6"/>
    <p:sldId id="328" r:id="rId7"/>
    <p:sldId id="277" r:id="rId8"/>
    <p:sldId id="323" r:id="rId9"/>
    <p:sldId id="324" r:id="rId10"/>
    <p:sldId id="332" r:id="rId11"/>
    <p:sldId id="333" r:id="rId12"/>
    <p:sldId id="326" r:id="rId13"/>
    <p:sldId id="329" r:id="rId14"/>
    <p:sldId id="331" r:id="rId15"/>
    <p:sldId id="335" r:id="rId16"/>
    <p:sldId id="343" r:id="rId17"/>
    <p:sldId id="344" r:id="rId18"/>
    <p:sldId id="345" r:id="rId19"/>
    <p:sldId id="336" r:id="rId20"/>
    <p:sldId id="346" r:id="rId21"/>
    <p:sldId id="347" r:id="rId22"/>
    <p:sldId id="348" r:id="rId23"/>
    <p:sldId id="350" r:id="rId24"/>
    <p:sldId id="351" r:id="rId25"/>
    <p:sldId id="327" r:id="rId26"/>
    <p:sldId id="349" r:id="rId27"/>
    <p:sldId id="330"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Candara" panose="020E0502030303020204" pitchFamily="34" charset="0"/>
      <p:regular r:id="rId34"/>
      <p:bold r:id="rId35"/>
      <p:italic r:id="rId36"/>
      <p:boldItalic r:id="rId37"/>
    </p:embeddedFont>
    <p:embeddedFont>
      <p:font typeface="DM Sans" pitchFamily="2" charset="0"/>
      <p:regular r:id="rId38"/>
      <p:bold r:id="rId39"/>
      <p:italic r:id="rId40"/>
      <p:boldItalic r:id="rId41"/>
    </p:embeddedFont>
    <p:embeddedFont>
      <p:font typeface="DM Sans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shwanth Kommuri" initials="YK" lastIdx="1" clrIdx="0">
    <p:extLst>
      <p:ext uri="{19B8F6BF-5375-455C-9EA6-DF929625EA0E}">
        <p15:presenceInfo xmlns:p15="http://schemas.microsoft.com/office/powerpoint/2012/main" userId="7d1818e7bb7ae6f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8BFF"/>
    <a:srgbClr val="000000"/>
    <a:srgbClr val="43C466"/>
    <a:srgbClr val="FFDC5D"/>
    <a:srgbClr val="35A1F4"/>
    <a:srgbClr val="A9DAFF"/>
    <a:srgbClr val="FFA2AD"/>
    <a:srgbClr val="FFB001"/>
    <a:srgbClr val="FFC5CD"/>
    <a:srgbClr val="97ED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741"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2AEA9E-7D6F-47B2-AF7E-40A18B5F9D96}" type="datetimeFigureOut">
              <a:rPr lang="en-IN" smtClean="0"/>
              <a:t>27-04-2023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1B434-A89E-45AC-9AFA-E8F6A3ADB869}" type="slidenum">
              <a:rPr lang="en-IN" smtClean="0"/>
              <a:t>‹#›</a:t>
            </a:fld>
            <a:endParaRPr lang="en-IN"/>
          </a:p>
        </p:txBody>
      </p:sp>
    </p:spTree>
    <p:extLst>
      <p:ext uri="{BB962C8B-B14F-4D97-AF65-F5344CB8AC3E}">
        <p14:creationId xmlns:p14="http://schemas.microsoft.com/office/powerpoint/2010/main" val="374505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61B434-A89E-45AC-9AFA-E8F6A3ADB869}" type="slidenum">
              <a:rPr lang="en-IN" smtClean="0"/>
              <a:t>4</a:t>
            </a:fld>
            <a:endParaRPr lang="en-IN"/>
          </a:p>
        </p:txBody>
      </p:sp>
    </p:spTree>
    <p:extLst>
      <p:ext uri="{BB962C8B-B14F-4D97-AF65-F5344CB8AC3E}">
        <p14:creationId xmlns:p14="http://schemas.microsoft.com/office/powerpoint/2010/main" val="2506620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461B434-A89E-45AC-9AFA-E8F6A3ADB869}" type="slidenum">
              <a:rPr lang="en-IN" smtClean="0"/>
              <a:t>27</a:t>
            </a:fld>
            <a:endParaRPr lang="en-IN"/>
          </a:p>
        </p:txBody>
      </p:sp>
    </p:spTree>
    <p:extLst>
      <p:ext uri="{BB962C8B-B14F-4D97-AF65-F5344CB8AC3E}">
        <p14:creationId xmlns:p14="http://schemas.microsoft.com/office/powerpoint/2010/main" val="3898781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teachablemachine.withgoogle.com/models/g4tIA9Sf9/"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hyperlink" Target="http://203.201.63.46:8080/jspui/bitstream/123456789/6079/1/PR3075.pdf" TargetMode="External"/><Relationship Id="rId3" Type="http://schemas.openxmlformats.org/officeDocument/2006/relationships/hyperlink" Target="https://www.researchgate.net/publication/364051845_Development_of_Autonomous_Indoor_Floor_Cleaning_Robot" TargetMode="External"/><Relationship Id="rId7" Type="http://schemas.openxmlformats.org/officeDocument/2006/relationships/hyperlink" Target="http://www.standardsuniversity.org/wp-content/uploads/Smart-Floor-Cleaning-Robot-CLEAR.pdf" TargetMode="External"/><Relationship Id="rId2" Type="http://schemas.openxmlformats.org/officeDocument/2006/relationships/hyperlink" Target="https://ijrti.org/papers/IJRTI2003013.pdf" TargetMode="External"/><Relationship Id="rId1" Type="http://schemas.openxmlformats.org/officeDocument/2006/relationships/slideLayout" Target="../slideLayouts/slideLayout7.xml"/><Relationship Id="rId6" Type="http://schemas.openxmlformats.org/officeDocument/2006/relationships/hyperlink" Target="https://www.mitmoradabad.edu.in/wp-content/uploads/2020/03/CR-1-1.3.3-Sample-Project.pdf" TargetMode="External"/><Relationship Id="rId5" Type="http://schemas.openxmlformats.org/officeDocument/2006/relationships/hyperlink" Target="https://www.amrita.edu/research/project/autonomous-floor-cleaning-robot/" TargetMode="External"/><Relationship Id="rId10" Type="http://schemas.openxmlformats.org/officeDocument/2006/relationships/image" Target="../media/image37.png"/><Relationship Id="rId4" Type="http://schemas.openxmlformats.org/officeDocument/2006/relationships/hyperlink" Target="https://www.ijcrt.org/papers/IJCRT2101033.pdf" TargetMode="External"/><Relationship Id="rId9"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png"/><Relationship Id="rId4" Type="http://schemas.openxmlformats.org/officeDocument/2006/relationships/image" Target="../media/image39.sv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0">
            <a:extLst>
              <a:ext uri="{FF2B5EF4-FFF2-40B4-BE49-F238E27FC236}">
                <a16:creationId xmlns:a16="http://schemas.microsoft.com/office/drawing/2014/main" id="{770C887B-687D-46D6-BB07-A4664A7972C3}"/>
              </a:ext>
            </a:extLst>
          </p:cNvPr>
          <p:cNvGrpSpPr/>
          <p:nvPr/>
        </p:nvGrpSpPr>
        <p:grpSpPr>
          <a:xfrm>
            <a:off x="13487224" y="2008514"/>
            <a:ext cx="4464562" cy="3555274"/>
            <a:chOff x="0" y="0"/>
            <a:chExt cx="3801184" cy="3222885"/>
          </a:xfrm>
        </p:grpSpPr>
        <p:sp>
          <p:nvSpPr>
            <p:cNvPr id="39" name="Freeform 11">
              <a:extLst>
                <a:ext uri="{FF2B5EF4-FFF2-40B4-BE49-F238E27FC236}">
                  <a16:creationId xmlns:a16="http://schemas.microsoft.com/office/drawing/2014/main" id="{E44BBBFA-3215-118F-207B-A164DF19AD86}"/>
                </a:ext>
              </a:extLst>
            </p:cNvPr>
            <p:cNvSpPr/>
            <p:nvPr/>
          </p:nvSpPr>
          <p:spPr>
            <a:xfrm>
              <a:off x="0" y="0"/>
              <a:ext cx="3801183" cy="3222885"/>
            </a:xfrm>
            <a:custGeom>
              <a:avLst/>
              <a:gdLst/>
              <a:ahLst/>
              <a:cxnLst/>
              <a:rect l="l" t="t" r="r" b="b"/>
              <a:pathLst>
                <a:path w="3801183" h="3222885">
                  <a:moveTo>
                    <a:pt x="3676724" y="3222885"/>
                  </a:moveTo>
                  <a:lnTo>
                    <a:pt x="124460" y="3222885"/>
                  </a:lnTo>
                  <a:cubicBezTo>
                    <a:pt x="55880" y="3222885"/>
                    <a:pt x="0" y="3167005"/>
                    <a:pt x="0" y="3098425"/>
                  </a:cubicBezTo>
                  <a:lnTo>
                    <a:pt x="0" y="124460"/>
                  </a:lnTo>
                  <a:cubicBezTo>
                    <a:pt x="0" y="55880"/>
                    <a:pt x="55880" y="0"/>
                    <a:pt x="124460" y="0"/>
                  </a:cubicBezTo>
                  <a:lnTo>
                    <a:pt x="3676724" y="0"/>
                  </a:lnTo>
                  <a:cubicBezTo>
                    <a:pt x="3745304" y="0"/>
                    <a:pt x="3801183" y="55880"/>
                    <a:pt x="3801183" y="124460"/>
                  </a:cubicBezTo>
                  <a:lnTo>
                    <a:pt x="3801183" y="3098425"/>
                  </a:lnTo>
                  <a:cubicBezTo>
                    <a:pt x="3801183" y="3167005"/>
                    <a:pt x="3745304" y="3222885"/>
                    <a:pt x="3676724" y="3222885"/>
                  </a:cubicBezTo>
                  <a:close/>
                </a:path>
              </a:pathLst>
            </a:custGeom>
            <a:solidFill>
              <a:srgbClr val="E9EBFF"/>
            </a:solidFill>
          </p:spPr>
        </p:sp>
      </p:grpSp>
      <p:grpSp>
        <p:nvGrpSpPr>
          <p:cNvPr id="36" name="Group 24">
            <a:extLst>
              <a:ext uri="{FF2B5EF4-FFF2-40B4-BE49-F238E27FC236}">
                <a16:creationId xmlns:a16="http://schemas.microsoft.com/office/drawing/2014/main" id="{68710A02-E7D7-B3A9-563A-CD7978DC8E9E}"/>
              </a:ext>
            </a:extLst>
          </p:cNvPr>
          <p:cNvGrpSpPr/>
          <p:nvPr/>
        </p:nvGrpSpPr>
        <p:grpSpPr>
          <a:xfrm>
            <a:off x="9722269" y="2008513"/>
            <a:ext cx="4666190" cy="3555274"/>
            <a:chOff x="0" y="0"/>
            <a:chExt cx="3801184" cy="2683537"/>
          </a:xfrm>
        </p:grpSpPr>
        <p:sp>
          <p:nvSpPr>
            <p:cNvPr id="37" name="Freeform 25">
              <a:extLst>
                <a:ext uri="{FF2B5EF4-FFF2-40B4-BE49-F238E27FC236}">
                  <a16:creationId xmlns:a16="http://schemas.microsoft.com/office/drawing/2014/main" id="{5F879585-0FD5-9F55-777B-3C88347EA30E}"/>
                </a:ext>
              </a:extLst>
            </p:cNvPr>
            <p:cNvSpPr/>
            <p:nvPr/>
          </p:nvSpPr>
          <p:spPr>
            <a:xfrm>
              <a:off x="0" y="0"/>
              <a:ext cx="3801183" cy="2683537"/>
            </a:xfrm>
            <a:custGeom>
              <a:avLst/>
              <a:gdLst/>
              <a:ahLst/>
              <a:cxnLst/>
              <a:rect l="l" t="t" r="r" b="b"/>
              <a:pathLst>
                <a:path w="3801183" h="2683537">
                  <a:moveTo>
                    <a:pt x="3676724" y="2683537"/>
                  </a:moveTo>
                  <a:lnTo>
                    <a:pt x="124460" y="2683537"/>
                  </a:lnTo>
                  <a:cubicBezTo>
                    <a:pt x="55880" y="2683537"/>
                    <a:pt x="0" y="2627657"/>
                    <a:pt x="0" y="2559077"/>
                  </a:cubicBezTo>
                  <a:lnTo>
                    <a:pt x="0" y="124460"/>
                  </a:lnTo>
                  <a:cubicBezTo>
                    <a:pt x="0" y="55880"/>
                    <a:pt x="55880" y="0"/>
                    <a:pt x="124460" y="0"/>
                  </a:cubicBezTo>
                  <a:lnTo>
                    <a:pt x="3676724" y="0"/>
                  </a:lnTo>
                  <a:cubicBezTo>
                    <a:pt x="3745304" y="0"/>
                    <a:pt x="3801183" y="55880"/>
                    <a:pt x="3801183" y="124460"/>
                  </a:cubicBezTo>
                  <a:lnTo>
                    <a:pt x="3801183" y="2559077"/>
                  </a:lnTo>
                  <a:cubicBezTo>
                    <a:pt x="3801183" y="2627657"/>
                    <a:pt x="3745304" y="2683537"/>
                    <a:pt x="3676724" y="2683537"/>
                  </a:cubicBezTo>
                  <a:close/>
                </a:path>
              </a:pathLst>
            </a:custGeom>
            <a:solidFill>
              <a:srgbClr val="E9FFEC"/>
            </a:solidFill>
          </p:spPr>
        </p:sp>
      </p:grpSp>
      <p:grpSp>
        <p:nvGrpSpPr>
          <p:cNvPr id="34" name="Group 8">
            <a:extLst>
              <a:ext uri="{FF2B5EF4-FFF2-40B4-BE49-F238E27FC236}">
                <a16:creationId xmlns:a16="http://schemas.microsoft.com/office/drawing/2014/main" id="{D3D572A1-2371-FFC6-645B-5D2578815E8F}"/>
              </a:ext>
            </a:extLst>
          </p:cNvPr>
          <p:cNvGrpSpPr/>
          <p:nvPr/>
        </p:nvGrpSpPr>
        <p:grpSpPr>
          <a:xfrm>
            <a:off x="5315615" y="1990323"/>
            <a:ext cx="4464562" cy="3573464"/>
            <a:chOff x="0" y="0"/>
            <a:chExt cx="3801184" cy="3042492"/>
          </a:xfrm>
          <a:solidFill>
            <a:srgbClr val="FFEFF1"/>
          </a:solidFill>
        </p:grpSpPr>
        <p:sp>
          <p:nvSpPr>
            <p:cNvPr id="35" name="Freeform 9">
              <a:extLst>
                <a:ext uri="{FF2B5EF4-FFF2-40B4-BE49-F238E27FC236}">
                  <a16:creationId xmlns:a16="http://schemas.microsoft.com/office/drawing/2014/main" id="{CF1D5F9D-46BE-FF30-EDCC-492F52D37827}"/>
                </a:ext>
              </a:extLst>
            </p:cNvPr>
            <p:cNvSpPr/>
            <p:nvPr/>
          </p:nvSpPr>
          <p:spPr>
            <a:xfrm>
              <a:off x="0" y="0"/>
              <a:ext cx="3801183" cy="3042492"/>
            </a:xfrm>
            <a:custGeom>
              <a:avLst/>
              <a:gdLst/>
              <a:ahLst/>
              <a:cxnLst/>
              <a:rect l="l" t="t" r="r" b="b"/>
              <a:pathLst>
                <a:path w="3801183" h="3042492">
                  <a:moveTo>
                    <a:pt x="3676724" y="3042491"/>
                  </a:moveTo>
                  <a:lnTo>
                    <a:pt x="124460" y="3042491"/>
                  </a:lnTo>
                  <a:cubicBezTo>
                    <a:pt x="55880" y="3042491"/>
                    <a:pt x="0" y="2986611"/>
                    <a:pt x="0" y="2918032"/>
                  </a:cubicBezTo>
                  <a:lnTo>
                    <a:pt x="0" y="124460"/>
                  </a:lnTo>
                  <a:cubicBezTo>
                    <a:pt x="0" y="55880"/>
                    <a:pt x="55880" y="0"/>
                    <a:pt x="124460" y="0"/>
                  </a:cubicBezTo>
                  <a:lnTo>
                    <a:pt x="3676724" y="0"/>
                  </a:lnTo>
                  <a:cubicBezTo>
                    <a:pt x="3745304" y="0"/>
                    <a:pt x="3801183" y="55880"/>
                    <a:pt x="3801183" y="124460"/>
                  </a:cubicBezTo>
                  <a:lnTo>
                    <a:pt x="3801183" y="2918032"/>
                  </a:lnTo>
                  <a:cubicBezTo>
                    <a:pt x="3801183" y="2986612"/>
                    <a:pt x="3745304" y="3042492"/>
                    <a:pt x="3676724" y="3042492"/>
                  </a:cubicBezTo>
                  <a:close/>
                </a:path>
              </a:pathLst>
            </a:custGeom>
            <a:grpFill/>
          </p:spPr>
        </p:sp>
      </p:grpSp>
      <p:grpSp>
        <p:nvGrpSpPr>
          <p:cNvPr id="32" name="Group 6">
            <a:extLst>
              <a:ext uri="{FF2B5EF4-FFF2-40B4-BE49-F238E27FC236}">
                <a16:creationId xmlns:a16="http://schemas.microsoft.com/office/drawing/2014/main" id="{ED0E6ACE-35C5-5E30-B0F7-D63C1498D1B7}"/>
              </a:ext>
            </a:extLst>
          </p:cNvPr>
          <p:cNvGrpSpPr/>
          <p:nvPr/>
        </p:nvGrpSpPr>
        <p:grpSpPr>
          <a:xfrm rot="10800000">
            <a:off x="966871" y="2008513"/>
            <a:ext cx="4464562" cy="3573464"/>
            <a:chOff x="0" y="0"/>
            <a:chExt cx="3801184" cy="3042492"/>
          </a:xfrm>
        </p:grpSpPr>
        <p:sp>
          <p:nvSpPr>
            <p:cNvPr id="33" name="Freeform 7">
              <a:extLst>
                <a:ext uri="{FF2B5EF4-FFF2-40B4-BE49-F238E27FC236}">
                  <a16:creationId xmlns:a16="http://schemas.microsoft.com/office/drawing/2014/main" id="{162E9D17-A8D7-9618-5296-F031EEB3ABDF}"/>
                </a:ext>
              </a:extLst>
            </p:cNvPr>
            <p:cNvSpPr/>
            <p:nvPr/>
          </p:nvSpPr>
          <p:spPr>
            <a:xfrm>
              <a:off x="0" y="0"/>
              <a:ext cx="3801183" cy="3042492"/>
            </a:xfrm>
            <a:custGeom>
              <a:avLst/>
              <a:gdLst/>
              <a:ahLst/>
              <a:cxnLst/>
              <a:rect l="l" t="t" r="r" b="b"/>
              <a:pathLst>
                <a:path w="3801183" h="3042492">
                  <a:moveTo>
                    <a:pt x="3676724" y="3042491"/>
                  </a:moveTo>
                  <a:lnTo>
                    <a:pt x="124460" y="3042491"/>
                  </a:lnTo>
                  <a:cubicBezTo>
                    <a:pt x="55880" y="3042491"/>
                    <a:pt x="0" y="2986611"/>
                    <a:pt x="0" y="2918032"/>
                  </a:cubicBezTo>
                  <a:lnTo>
                    <a:pt x="0" y="124460"/>
                  </a:lnTo>
                  <a:cubicBezTo>
                    <a:pt x="0" y="55880"/>
                    <a:pt x="55880" y="0"/>
                    <a:pt x="124460" y="0"/>
                  </a:cubicBezTo>
                  <a:lnTo>
                    <a:pt x="3676724" y="0"/>
                  </a:lnTo>
                  <a:cubicBezTo>
                    <a:pt x="3745304" y="0"/>
                    <a:pt x="3801183" y="55880"/>
                    <a:pt x="3801183" y="124460"/>
                  </a:cubicBezTo>
                  <a:lnTo>
                    <a:pt x="3801183" y="2918032"/>
                  </a:lnTo>
                  <a:cubicBezTo>
                    <a:pt x="3801183" y="2986612"/>
                    <a:pt x="3745304" y="3042492"/>
                    <a:pt x="3676724" y="3042492"/>
                  </a:cubicBezTo>
                  <a:close/>
                </a:path>
              </a:pathLst>
            </a:custGeom>
            <a:solidFill>
              <a:srgbClr val="FFF9DA"/>
            </a:solidFill>
          </p:spPr>
        </p:sp>
      </p:grpSp>
      <p:sp>
        <p:nvSpPr>
          <p:cNvPr id="4" name="TextBox 4"/>
          <p:cNvSpPr txBox="1"/>
          <p:nvPr/>
        </p:nvSpPr>
        <p:spPr>
          <a:xfrm>
            <a:off x="1627310" y="2832728"/>
            <a:ext cx="16189917" cy="1794466"/>
          </a:xfrm>
          <a:prstGeom prst="rect">
            <a:avLst/>
          </a:prstGeom>
        </p:spPr>
        <p:txBody>
          <a:bodyPr wrap="square" lIns="0" tIns="0" rIns="0" bIns="0" rtlCol="0" anchor="t">
            <a:spAutoFit/>
          </a:bodyPr>
          <a:lstStyle/>
          <a:p>
            <a:pPr marL="0" lvl="0" indent="0">
              <a:lnSpc>
                <a:spcPts val="15000"/>
              </a:lnSpc>
            </a:pPr>
            <a:r>
              <a:rPr lang="en-US" sz="9600" spc="-150" dirty="0">
                <a:solidFill>
                  <a:srgbClr val="000000"/>
                </a:solidFill>
                <a:latin typeface="DM Sans Bold"/>
              </a:rPr>
              <a:t>Autonomous Cleaning Bot </a:t>
            </a:r>
          </a:p>
        </p:txBody>
      </p:sp>
      <p:pic>
        <p:nvPicPr>
          <p:cNvPr id="10" name="Picture 9">
            <a:extLst>
              <a:ext uri="{FF2B5EF4-FFF2-40B4-BE49-F238E27FC236}">
                <a16:creationId xmlns:a16="http://schemas.microsoft.com/office/drawing/2014/main" id="{22CF288D-AEE4-6607-02E3-94EF918FE5F2}"/>
              </a:ext>
            </a:extLst>
          </p:cNvPr>
          <p:cNvPicPr>
            <a:picLocks noChangeAspect="1"/>
          </p:cNvPicPr>
          <p:nvPr/>
        </p:nvPicPr>
        <p:blipFill rotWithShape="1">
          <a:blip r:embed="rId2"/>
          <a:srcRect l="14568"/>
          <a:stretch/>
        </p:blipFill>
        <p:spPr>
          <a:xfrm>
            <a:off x="0" y="159342"/>
            <a:ext cx="2745898" cy="1809750"/>
          </a:xfrm>
          <a:prstGeom prst="rect">
            <a:avLst/>
          </a:prstGeom>
        </p:spPr>
      </p:pic>
      <p:pic>
        <p:nvPicPr>
          <p:cNvPr id="3" name="Picture 2">
            <a:extLst>
              <a:ext uri="{FF2B5EF4-FFF2-40B4-BE49-F238E27FC236}">
                <a16:creationId xmlns:a16="http://schemas.microsoft.com/office/drawing/2014/main" id="{E3F69434-02FC-A616-064D-6A71E3A189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0" y="6094518"/>
            <a:ext cx="3580790" cy="3580790"/>
          </a:xfrm>
          <a:prstGeom prst="rect">
            <a:avLst/>
          </a:prstGeom>
        </p:spPr>
      </p:pic>
      <p:pic>
        <p:nvPicPr>
          <p:cNvPr id="11" name="Picture 10">
            <a:extLst>
              <a:ext uri="{FF2B5EF4-FFF2-40B4-BE49-F238E27FC236}">
                <a16:creationId xmlns:a16="http://schemas.microsoft.com/office/drawing/2014/main" id="{FEC253F8-7926-7D5B-09FF-CD2D43FD7779}"/>
              </a:ext>
            </a:extLst>
          </p:cNvPr>
          <p:cNvPicPr>
            <a:picLocks noChangeAspect="1"/>
          </p:cNvPicPr>
          <p:nvPr/>
        </p:nvPicPr>
        <p:blipFill rotWithShape="1">
          <a:blip r:embed="rId4">
            <a:extLst>
              <a:ext uri="{28A0092B-C50C-407E-A947-70E740481C1C}">
                <a14:useLocalDpi xmlns:a14="http://schemas.microsoft.com/office/drawing/2010/main" val="0"/>
              </a:ext>
            </a:extLst>
          </a:blip>
          <a:srcRect l="1421" t="1421"/>
          <a:stretch/>
        </p:blipFill>
        <p:spPr>
          <a:xfrm rot="19115600">
            <a:off x="9419148" y="6298601"/>
            <a:ext cx="3172621" cy="3172621"/>
          </a:xfrm>
          <a:prstGeom prst="rect">
            <a:avLst/>
          </a:prstGeom>
        </p:spPr>
      </p:pic>
      <p:grpSp>
        <p:nvGrpSpPr>
          <p:cNvPr id="13" name="Group 12">
            <a:extLst>
              <a:ext uri="{FF2B5EF4-FFF2-40B4-BE49-F238E27FC236}">
                <a16:creationId xmlns:a16="http://schemas.microsoft.com/office/drawing/2014/main" id="{C6D38CE0-DF63-9C42-8B13-97E06E910745}"/>
              </a:ext>
            </a:extLst>
          </p:cNvPr>
          <p:cNvGrpSpPr/>
          <p:nvPr/>
        </p:nvGrpSpPr>
        <p:grpSpPr>
          <a:xfrm>
            <a:off x="622546" y="5148935"/>
            <a:ext cx="688649" cy="688649"/>
            <a:chOff x="0" y="0"/>
            <a:chExt cx="6350000" cy="6350000"/>
          </a:xfrm>
        </p:grpSpPr>
        <p:sp>
          <p:nvSpPr>
            <p:cNvPr id="14" name="Freeform 13">
              <a:extLst>
                <a:ext uri="{FF2B5EF4-FFF2-40B4-BE49-F238E27FC236}">
                  <a16:creationId xmlns:a16="http://schemas.microsoft.com/office/drawing/2014/main" id="{B59F0FE7-9EE2-C9A7-9171-EE6B632F857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CC00"/>
            </a:solidFill>
          </p:spPr>
        </p:sp>
      </p:grpSp>
      <p:grpSp>
        <p:nvGrpSpPr>
          <p:cNvPr id="15" name="Group 12">
            <a:extLst>
              <a:ext uri="{FF2B5EF4-FFF2-40B4-BE49-F238E27FC236}">
                <a16:creationId xmlns:a16="http://schemas.microsoft.com/office/drawing/2014/main" id="{6FECB9DE-0975-B695-1D4C-10A133ABE94E}"/>
              </a:ext>
            </a:extLst>
          </p:cNvPr>
          <p:cNvGrpSpPr/>
          <p:nvPr/>
        </p:nvGrpSpPr>
        <p:grpSpPr>
          <a:xfrm>
            <a:off x="17478040" y="5092952"/>
            <a:ext cx="688649" cy="688649"/>
            <a:chOff x="0" y="0"/>
            <a:chExt cx="6350000" cy="6350000"/>
          </a:xfrm>
          <a:solidFill>
            <a:srgbClr val="541FC4"/>
          </a:solidFill>
        </p:grpSpPr>
        <p:sp>
          <p:nvSpPr>
            <p:cNvPr id="16" name="Freeform 13">
              <a:extLst>
                <a:ext uri="{FF2B5EF4-FFF2-40B4-BE49-F238E27FC236}">
                  <a16:creationId xmlns:a16="http://schemas.microsoft.com/office/drawing/2014/main" id="{939A628B-3D59-154D-1314-720EF72EDB5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17" name="Group 12">
            <a:extLst>
              <a:ext uri="{FF2B5EF4-FFF2-40B4-BE49-F238E27FC236}">
                <a16:creationId xmlns:a16="http://schemas.microsoft.com/office/drawing/2014/main" id="{8E2BCF10-F191-25CA-E8A2-C1E3323B621D}"/>
              </a:ext>
            </a:extLst>
          </p:cNvPr>
          <p:cNvGrpSpPr/>
          <p:nvPr/>
        </p:nvGrpSpPr>
        <p:grpSpPr>
          <a:xfrm>
            <a:off x="9410984" y="5219398"/>
            <a:ext cx="688649" cy="688649"/>
            <a:chOff x="0" y="0"/>
            <a:chExt cx="6350000" cy="6350000"/>
          </a:xfrm>
        </p:grpSpPr>
        <p:sp>
          <p:nvSpPr>
            <p:cNvPr id="18" name="Freeform 13">
              <a:extLst>
                <a:ext uri="{FF2B5EF4-FFF2-40B4-BE49-F238E27FC236}">
                  <a16:creationId xmlns:a16="http://schemas.microsoft.com/office/drawing/2014/main" id="{35B46FE9-D870-0492-7556-021B8201577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25" name="Freeform 13">
            <a:extLst>
              <a:ext uri="{FF2B5EF4-FFF2-40B4-BE49-F238E27FC236}">
                <a16:creationId xmlns:a16="http://schemas.microsoft.com/office/drawing/2014/main" id="{583A08EF-CAD1-D29C-D28E-25CB39C68F2C}"/>
              </a:ext>
            </a:extLst>
          </p:cNvPr>
          <p:cNvSpPr/>
          <p:nvPr/>
        </p:nvSpPr>
        <p:spPr>
          <a:xfrm>
            <a:off x="5102248" y="1655094"/>
            <a:ext cx="685576" cy="688648"/>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6363"/>
          </a:solidFill>
        </p:spPr>
      </p:sp>
      <p:grpSp>
        <p:nvGrpSpPr>
          <p:cNvPr id="30" name="Group 12">
            <a:extLst>
              <a:ext uri="{FF2B5EF4-FFF2-40B4-BE49-F238E27FC236}">
                <a16:creationId xmlns:a16="http://schemas.microsoft.com/office/drawing/2014/main" id="{5C191514-A69E-7022-FD79-71F98B029966}"/>
              </a:ext>
            </a:extLst>
          </p:cNvPr>
          <p:cNvGrpSpPr/>
          <p:nvPr/>
        </p:nvGrpSpPr>
        <p:grpSpPr>
          <a:xfrm>
            <a:off x="14020609" y="1709000"/>
            <a:ext cx="688649" cy="688649"/>
            <a:chOff x="0" y="0"/>
            <a:chExt cx="6350000" cy="6350000"/>
          </a:xfrm>
          <a:solidFill>
            <a:srgbClr val="001C84"/>
          </a:solidFill>
        </p:grpSpPr>
        <p:sp>
          <p:nvSpPr>
            <p:cNvPr id="31" name="Freeform 13">
              <a:extLst>
                <a:ext uri="{FF2B5EF4-FFF2-40B4-BE49-F238E27FC236}">
                  <a16:creationId xmlns:a16="http://schemas.microsoft.com/office/drawing/2014/main" id="{B2C7EA25-1453-780B-03F6-05F3248D99F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54" name="Group 53">
            <a:extLst>
              <a:ext uri="{FF2B5EF4-FFF2-40B4-BE49-F238E27FC236}">
                <a16:creationId xmlns:a16="http://schemas.microsoft.com/office/drawing/2014/main" id="{A25A47F4-FA21-C86E-A110-55CA33BCE6AE}"/>
              </a:ext>
            </a:extLst>
          </p:cNvPr>
          <p:cNvGrpSpPr/>
          <p:nvPr/>
        </p:nvGrpSpPr>
        <p:grpSpPr>
          <a:xfrm>
            <a:off x="14673353" y="6896100"/>
            <a:ext cx="688649" cy="688649"/>
            <a:chOff x="0" y="0"/>
            <a:chExt cx="6350000" cy="6350000"/>
          </a:xfrm>
        </p:grpSpPr>
        <p:sp>
          <p:nvSpPr>
            <p:cNvPr id="55" name="Freeform 13">
              <a:extLst>
                <a:ext uri="{FF2B5EF4-FFF2-40B4-BE49-F238E27FC236}">
                  <a16:creationId xmlns:a16="http://schemas.microsoft.com/office/drawing/2014/main" id="{8BB3837C-A815-BAFE-427B-C4A891B500A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tx1"/>
            </a:solidFill>
          </p:spPr>
        </p:sp>
      </p:grpSp>
      <p:grpSp>
        <p:nvGrpSpPr>
          <p:cNvPr id="56" name="Group 55">
            <a:extLst>
              <a:ext uri="{FF2B5EF4-FFF2-40B4-BE49-F238E27FC236}">
                <a16:creationId xmlns:a16="http://schemas.microsoft.com/office/drawing/2014/main" id="{7BD7B87F-D46B-06A2-67C6-02CE28096FEE}"/>
              </a:ext>
            </a:extLst>
          </p:cNvPr>
          <p:cNvGrpSpPr/>
          <p:nvPr/>
        </p:nvGrpSpPr>
        <p:grpSpPr>
          <a:xfrm>
            <a:off x="2669536" y="8496300"/>
            <a:ext cx="688649" cy="688649"/>
            <a:chOff x="0" y="0"/>
            <a:chExt cx="6350000" cy="6350000"/>
          </a:xfrm>
        </p:grpSpPr>
        <p:sp>
          <p:nvSpPr>
            <p:cNvPr id="57" name="Freeform 13">
              <a:extLst>
                <a:ext uri="{FF2B5EF4-FFF2-40B4-BE49-F238E27FC236}">
                  <a16:creationId xmlns:a16="http://schemas.microsoft.com/office/drawing/2014/main" id="{F2D4882E-39AB-E08C-CFB8-05372336B49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tx1"/>
            </a:solidFill>
          </p:spPr>
        </p:sp>
      </p:grpSp>
    </p:spTree>
    <p:extLst>
      <p:ext uri="{BB962C8B-B14F-4D97-AF65-F5344CB8AC3E}">
        <p14:creationId xmlns:p14="http://schemas.microsoft.com/office/powerpoint/2010/main" val="3130061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8392458" y="2019792"/>
            <a:ext cx="3703183" cy="360362"/>
          </a:xfrm>
          <a:prstGeom prst="rect">
            <a:avLst/>
          </a:prstGeom>
        </p:spPr>
        <p:txBody>
          <a:bodyPr lIns="0" tIns="0" rIns="0" bIns="0" rtlCol="0" anchor="t">
            <a:spAutoFit/>
          </a:bodyPr>
          <a:lstStyle/>
          <a:p>
            <a:pPr marL="0" marR="0" lvl="0" indent="0" algn="ctr" defTabSz="914400" rtl="0" eaLnBrk="1" fontAlgn="auto" latinLnBrk="0" hangingPunct="1">
              <a:lnSpc>
                <a:spcPts val="2750"/>
              </a:lnSpc>
              <a:spcBef>
                <a:spcPts val="0"/>
              </a:spcBef>
              <a:spcAft>
                <a:spcPts val="0"/>
              </a:spcAft>
              <a:buClrTx/>
              <a:buSzTx/>
              <a:buFontTx/>
              <a:buNone/>
              <a:tabLst/>
              <a:defRPr/>
            </a:pPr>
            <a:r>
              <a:rPr kumimoji="0" lang="en-US" sz="2500" b="0" i="0" u="none" strike="noStrike" kern="1200" cap="none" spc="0" normalizeH="0" baseline="0" noProof="0">
                <a:ln>
                  <a:noFill/>
                </a:ln>
                <a:solidFill>
                  <a:srgbClr val="FFFFFF"/>
                </a:solidFill>
                <a:effectLst/>
                <a:uLnTx/>
                <a:uFillTx/>
                <a:latin typeface="DM Sans Bold"/>
                <a:ea typeface="+mn-ea"/>
                <a:cs typeface="+mn-cs"/>
              </a:rPr>
              <a:t>Category 1</a:t>
            </a:r>
          </a:p>
        </p:txBody>
      </p:sp>
      <p:sp>
        <p:nvSpPr>
          <p:cNvPr id="57" name="TextBox 57"/>
          <p:cNvSpPr txBox="1"/>
          <p:nvPr/>
        </p:nvSpPr>
        <p:spPr>
          <a:xfrm>
            <a:off x="1184902" y="4247623"/>
            <a:ext cx="287433" cy="337442"/>
          </a:xfrm>
          <a:prstGeom prst="rect">
            <a:avLst/>
          </a:prstGeom>
        </p:spPr>
        <p:txBody>
          <a:bodyPr lIns="0" tIns="0" rIns="0" bIns="0" rtlCol="0" anchor="t">
            <a:spAutoFit/>
          </a:bodyPr>
          <a:lstStyle/>
          <a:p>
            <a:pPr marL="0" marR="0" lvl="0" indent="0" algn="ctr" defTabSz="914400" rtl="0" eaLnBrk="1" fontAlgn="auto" latinLnBrk="0" hangingPunct="1">
              <a:lnSpc>
                <a:spcPts val="2626"/>
              </a:lnSpc>
              <a:spcBef>
                <a:spcPts val="0"/>
              </a:spcBef>
              <a:spcAft>
                <a:spcPts val="0"/>
              </a:spcAft>
              <a:buClrTx/>
              <a:buSzTx/>
              <a:buFontTx/>
              <a:buNone/>
              <a:tabLst/>
              <a:defRPr/>
            </a:pPr>
            <a:r>
              <a:rPr kumimoji="0" lang="en-US" sz="2387" b="0" i="0" u="none" strike="noStrike" kern="1200" cap="none" spc="0" normalizeH="0" baseline="0" noProof="0">
                <a:ln>
                  <a:noFill/>
                </a:ln>
                <a:solidFill>
                  <a:srgbClr val="FFFFFF"/>
                </a:solidFill>
                <a:effectLst/>
                <a:uLnTx/>
                <a:uFillTx/>
                <a:latin typeface="DM Sans Bold"/>
                <a:ea typeface="+mn-ea"/>
                <a:cs typeface="+mn-cs"/>
              </a:rPr>
              <a:t>1</a:t>
            </a:r>
          </a:p>
        </p:txBody>
      </p:sp>
      <p:graphicFrame>
        <p:nvGraphicFramePr>
          <p:cNvPr id="103" name="Table 102">
            <a:extLst>
              <a:ext uri="{FF2B5EF4-FFF2-40B4-BE49-F238E27FC236}">
                <a16:creationId xmlns:a16="http://schemas.microsoft.com/office/drawing/2014/main" id="{317DFFBF-A91F-BC3D-A098-9390C72B6003}"/>
              </a:ext>
            </a:extLst>
          </p:cNvPr>
          <p:cNvGraphicFramePr>
            <a:graphicFrameLocks noGrp="1"/>
          </p:cNvGraphicFramePr>
          <p:nvPr>
            <p:extLst>
              <p:ext uri="{D42A27DB-BD31-4B8C-83A1-F6EECF244321}">
                <p14:modId xmlns:p14="http://schemas.microsoft.com/office/powerpoint/2010/main" val="2402389991"/>
              </p:ext>
            </p:extLst>
          </p:nvPr>
        </p:nvGraphicFramePr>
        <p:xfrm>
          <a:off x="1328618" y="2019793"/>
          <a:ext cx="15655298" cy="7162307"/>
        </p:xfrm>
        <a:graphic>
          <a:graphicData uri="http://schemas.openxmlformats.org/drawingml/2006/table">
            <a:tbl>
              <a:tblPr firstRow="1" bandRow="1">
                <a:tableStyleId>{21E4AEA4-8DFA-4A89-87EB-49C32662AFE0}</a:tableStyleId>
              </a:tblPr>
              <a:tblGrid>
                <a:gridCol w="1733185">
                  <a:extLst>
                    <a:ext uri="{9D8B030D-6E8A-4147-A177-3AD203B41FA5}">
                      <a16:colId xmlns:a16="http://schemas.microsoft.com/office/drawing/2014/main" val="711818077"/>
                    </a:ext>
                  </a:extLst>
                </a:gridCol>
                <a:gridCol w="4100997">
                  <a:extLst>
                    <a:ext uri="{9D8B030D-6E8A-4147-A177-3AD203B41FA5}">
                      <a16:colId xmlns:a16="http://schemas.microsoft.com/office/drawing/2014/main" val="3540223279"/>
                    </a:ext>
                  </a:extLst>
                </a:gridCol>
                <a:gridCol w="5090654">
                  <a:extLst>
                    <a:ext uri="{9D8B030D-6E8A-4147-A177-3AD203B41FA5}">
                      <a16:colId xmlns:a16="http://schemas.microsoft.com/office/drawing/2014/main" val="1870442010"/>
                    </a:ext>
                  </a:extLst>
                </a:gridCol>
                <a:gridCol w="4730462">
                  <a:extLst>
                    <a:ext uri="{9D8B030D-6E8A-4147-A177-3AD203B41FA5}">
                      <a16:colId xmlns:a16="http://schemas.microsoft.com/office/drawing/2014/main" val="3511467991"/>
                    </a:ext>
                  </a:extLst>
                </a:gridCol>
              </a:tblGrid>
              <a:tr h="1022072">
                <a:tc>
                  <a:txBody>
                    <a:bodyPr/>
                    <a:lstStyle/>
                    <a:p>
                      <a:r>
                        <a:rPr lang="en-US" sz="2800" dirty="0">
                          <a:latin typeface="DM Sans Bold" charset="0"/>
                          <a:ea typeface="Cambria" panose="02040503050406030204" pitchFamily="18" charset="0"/>
                        </a:rPr>
                        <a:t>S.NO.</a:t>
                      </a:r>
                      <a:endParaRPr lang="en-IN" sz="2800" dirty="0">
                        <a:latin typeface="DM Sans Bold" charset="0"/>
                        <a:ea typeface="Cambria" panose="02040503050406030204" pitchFamily="18" charset="0"/>
                      </a:endParaRPr>
                    </a:p>
                  </a:txBody>
                  <a:tcPr>
                    <a:solidFill>
                      <a:srgbClr val="FF6363"/>
                    </a:solidFill>
                  </a:tcPr>
                </a:tc>
                <a:tc>
                  <a:txBody>
                    <a:bodyPr/>
                    <a:lstStyle/>
                    <a:p>
                      <a:r>
                        <a:rPr lang="en-US" sz="2800" dirty="0">
                          <a:latin typeface="DM Sans Bold" charset="0"/>
                          <a:ea typeface="Cambria" panose="02040503050406030204" pitchFamily="18" charset="0"/>
                        </a:rPr>
                        <a:t>Title of the paper</a:t>
                      </a:r>
                      <a:endParaRPr lang="en-IN" sz="2800" dirty="0">
                        <a:latin typeface="DM Sans Bold" charset="0"/>
                        <a:ea typeface="Cambria" panose="02040503050406030204" pitchFamily="18" charset="0"/>
                      </a:endParaRPr>
                    </a:p>
                  </a:txBody>
                  <a:tcPr>
                    <a:solidFill>
                      <a:srgbClr val="FF636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DM Sans Bold" charset="0"/>
                          <a:ea typeface="Cambria" panose="02040503050406030204" pitchFamily="18" charset="0"/>
                        </a:rPr>
                        <a:t>Algorithm used</a:t>
                      </a:r>
                      <a:endParaRPr lang="en-IN" sz="2800" dirty="0">
                        <a:latin typeface="DM Sans Bold" charset="0"/>
                        <a:ea typeface="Cambria" panose="02040503050406030204" pitchFamily="18" charset="0"/>
                      </a:endParaRPr>
                    </a:p>
                    <a:p>
                      <a:endParaRPr lang="en-IN" sz="2800" dirty="0">
                        <a:latin typeface="DM Sans Bold" charset="0"/>
                        <a:ea typeface="Cambria" panose="02040503050406030204" pitchFamily="18" charset="0"/>
                      </a:endParaRPr>
                    </a:p>
                  </a:txBody>
                  <a:tcPr>
                    <a:solidFill>
                      <a:srgbClr val="FF6363"/>
                    </a:solidFill>
                  </a:tcPr>
                </a:tc>
                <a:tc>
                  <a:txBody>
                    <a:bodyPr/>
                    <a:lstStyle/>
                    <a:p>
                      <a:r>
                        <a:rPr lang="en-IN" sz="2800" dirty="0">
                          <a:latin typeface="DM Sans Bold" charset="0"/>
                          <a:ea typeface="Cambria" panose="02040503050406030204" pitchFamily="18" charset="0"/>
                        </a:rPr>
                        <a:t>Inferences</a:t>
                      </a:r>
                    </a:p>
                  </a:txBody>
                  <a:tcPr>
                    <a:solidFill>
                      <a:srgbClr val="FF6363"/>
                    </a:solidFill>
                  </a:tcPr>
                </a:tc>
                <a:extLst>
                  <a:ext uri="{0D108BD9-81ED-4DB2-BD59-A6C34878D82A}">
                    <a16:rowId xmlns:a16="http://schemas.microsoft.com/office/drawing/2014/main" val="4045268698"/>
                  </a:ext>
                </a:extLst>
              </a:tr>
              <a:tr h="6140235">
                <a:tc>
                  <a:txBody>
                    <a:bodyPr/>
                    <a:lstStyle/>
                    <a:p>
                      <a:r>
                        <a:rPr lang="en-US" sz="2800" dirty="0">
                          <a:latin typeface="DM Sans Bold" charset="0"/>
                          <a:ea typeface="Cambria" panose="02040503050406030204" pitchFamily="18" charset="0"/>
                        </a:rPr>
                        <a:t>3.</a:t>
                      </a: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IN" sz="2800" dirty="0">
                        <a:latin typeface="DM Sans Bold" charset="0"/>
                        <a:ea typeface="Cambria" panose="02040503050406030204" pitchFamily="18" charset="0"/>
                      </a:endParaRPr>
                    </a:p>
                  </a:txBody>
                  <a:tcPr>
                    <a:solidFill>
                      <a:srgbClr val="FFEFF1"/>
                    </a:solidFill>
                  </a:tcPr>
                </a:tc>
                <a:tc>
                  <a:txBody>
                    <a:bodyPr/>
                    <a:lstStyle/>
                    <a:p>
                      <a:r>
                        <a:rPr lang="en-IN" sz="2400" dirty="0">
                          <a:latin typeface="DM Sans Bold" charset="0"/>
                        </a:rPr>
                        <a:t>Autonomous Vacuum Cleaning robot using Sonar Navigation and SLAM Parth Vibhandik, Zaid Khan, 07 July 2021.</a:t>
                      </a:r>
                      <a:endParaRPr lang="en-IN" sz="2400" dirty="0">
                        <a:latin typeface="DM Sans Bold" charset="0"/>
                        <a:ea typeface="Cambria" panose="02040503050406030204" pitchFamily="18" charset="0"/>
                      </a:endParaRPr>
                    </a:p>
                  </a:txBody>
                  <a:tcPr>
                    <a:solidFill>
                      <a:srgbClr val="FFEF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b="0" dirty="0">
                          <a:latin typeface="DM Sans Bold" charset="0"/>
                          <a:ea typeface="Cambria" panose="02040503050406030204" pitchFamily="18" charset="0"/>
                        </a:rPr>
                        <a:t>Here the </a:t>
                      </a:r>
                      <a:r>
                        <a:rPr lang="en-US" sz="2400" dirty="0">
                          <a:latin typeface="DM Sans Bold" charset="0"/>
                        </a:rPr>
                        <a:t>algorithm works in two phases: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latin typeface="DM Sans Bold"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romanLcPeriod"/>
                        <a:tabLst/>
                        <a:defRPr/>
                      </a:pPr>
                      <a:r>
                        <a:rPr lang="en-US" sz="2400" dirty="0">
                          <a:latin typeface="DM Sans Bold" charset="0"/>
                        </a:rPr>
                        <a:t>Border map generation </a:t>
                      </a:r>
                    </a:p>
                    <a:p>
                      <a:pPr marL="514350" marR="0" lvl="0" indent="-514350" algn="l" defTabSz="914400" rtl="0" eaLnBrk="1" fontAlgn="auto" latinLnBrk="0" hangingPunct="1">
                        <a:lnSpc>
                          <a:spcPct val="100000"/>
                        </a:lnSpc>
                        <a:spcBef>
                          <a:spcPts val="0"/>
                        </a:spcBef>
                        <a:spcAft>
                          <a:spcPts val="0"/>
                        </a:spcAft>
                        <a:buClrTx/>
                        <a:buSzTx/>
                        <a:buFont typeface="+mj-lt"/>
                        <a:buAutoNum type="romanLcPeriod"/>
                        <a:tabLst/>
                        <a:defRPr/>
                      </a:pPr>
                      <a:endParaRPr lang="en-US" sz="2400" dirty="0">
                        <a:latin typeface="DM Sans Bold" charset="0"/>
                      </a:endParaRPr>
                    </a:p>
                    <a:p>
                      <a:pPr marL="514350" marR="0" lvl="0" indent="-514350" algn="l" defTabSz="914400" rtl="0" eaLnBrk="1" fontAlgn="auto" latinLnBrk="0" hangingPunct="1">
                        <a:lnSpc>
                          <a:spcPct val="100000"/>
                        </a:lnSpc>
                        <a:spcBef>
                          <a:spcPts val="0"/>
                        </a:spcBef>
                        <a:spcAft>
                          <a:spcPts val="0"/>
                        </a:spcAft>
                        <a:buClrTx/>
                        <a:buSzTx/>
                        <a:buFont typeface="+mj-lt"/>
                        <a:buAutoNum type="romanLcPeriod"/>
                        <a:tabLst/>
                        <a:defRPr/>
                      </a:pPr>
                      <a:r>
                        <a:rPr lang="en-US" sz="2400" dirty="0">
                          <a:latin typeface="DM Sans Bold" charset="0"/>
                        </a:rPr>
                        <a:t>Room navigation </a:t>
                      </a:r>
                      <a:endParaRPr lang="en-IN" sz="2400" dirty="0">
                        <a:latin typeface="DM Sans Bold" charset="0"/>
                        <a:ea typeface="Cambria" panose="02040503050406030204" pitchFamily="18" charset="0"/>
                      </a:endParaRPr>
                    </a:p>
                  </a:txBody>
                  <a:tcPr>
                    <a:solidFill>
                      <a:srgbClr val="FFEFF1"/>
                    </a:solidFill>
                  </a:tcPr>
                </a:tc>
                <a:tc>
                  <a:txBody>
                    <a:bodyPr/>
                    <a:lstStyle/>
                    <a:p>
                      <a:pPr marL="285750" indent="-285750" algn="l">
                        <a:buFont typeface="Wingdings" panose="05000000000000000000" pitchFamily="2" charset="2"/>
                        <a:buChar char="§"/>
                      </a:pPr>
                      <a:r>
                        <a:rPr lang="en-US" sz="2400" dirty="0">
                          <a:latin typeface="DM Sans Bold" charset="0"/>
                        </a:rPr>
                        <a:t>The Robot uses a TWDD with a castor wheel.</a:t>
                      </a:r>
                    </a:p>
                    <a:p>
                      <a:pPr marL="285750" indent="-285750" algn="l">
                        <a:buFont typeface="Wingdings" panose="05000000000000000000" pitchFamily="2" charset="2"/>
                        <a:buChar char="§"/>
                      </a:pPr>
                      <a:endParaRPr lang="en-US" sz="2400" dirty="0">
                        <a:latin typeface="DM Sans Bold" charset="0"/>
                        <a:ea typeface="Cambria" panose="02040503050406030204" pitchFamily="18" charset="0"/>
                      </a:endParaRPr>
                    </a:p>
                    <a:p>
                      <a:pPr marL="285750" indent="-285750" algn="l">
                        <a:buFont typeface="Wingdings" panose="05000000000000000000" pitchFamily="2" charset="2"/>
                        <a:buChar char="§"/>
                      </a:pPr>
                      <a:r>
                        <a:rPr lang="en-US" sz="2400" dirty="0">
                          <a:latin typeface="DM Sans Bold" charset="0"/>
                        </a:rPr>
                        <a:t>The robot uses an ultrasonic distance sensor HC SR04 placed at the left and an IR proximity sensor at the front.</a:t>
                      </a:r>
                      <a:endParaRPr lang="en-IN" sz="2400" dirty="0">
                        <a:latin typeface="DM Sans Bold" charset="0"/>
                        <a:ea typeface="Cambria" panose="02040503050406030204" pitchFamily="18" charset="0"/>
                      </a:endParaRPr>
                    </a:p>
                  </a:txBody>
                  <a:tcPr>
                    <a:solidFill>
                      <a:srgbClr val="FFEFF1"/>
                    </a:solidFill>
                  </a:tcPr>
                </a:tc>
                <a:extLst>
                  <a:ext uri="{0D108BD9-81ED-4DB2-BD59-A6C34878D82A}">
                    <a16:rowId xmlns:a16="http://schemas.microsoft.com/office/drawing/2014/main" val="953509472"/>
                  </a:ext>
                </a:extLst>
              </a:tr>
            </a:tbl>
          </a:graphicData>
        </a:graphic>
      </p:graphicFrame>
      <p:sp>
        <p:nvSpPr>
          <p:cNvPr id="108" name="TextBox 107">
            <a:extLst>
              <a:ext uri="{FF2B5EF4-FFF2-40B4-BE49-F238E27FC236}">
                <a16:creationId xmlns:a16="http://schemas.microsoft.com/office/drawing/2014/main" id="{E7C5E526-FAE1-2735-988A-0199BA7A5FE8}"/>
              </a:ext>
            </a:extLst>
          </p:cNvPr>
          <p:cNvSpPr txBox="1"/>
          <p:nvPr/>
        </p:nvSpPr>
        <p:spPr>
          <a:xfrm>
            <a:off x="6044339" y="884316"/>
            <a:ext cx="6199322" cy="1107996"/>
          </a:xfrm>
          <a:prstGeom prst="rect">
            <a:avLst/>
          </a:prstGeom>
          <a:noFill/>
        </p:spPr>
        <p:txBody>
          <a:bodyPr wrap="square" rtlCol="0">
            <a:spAutoFit/>
          </a:bodyPr>
          <a:lstStyle/>
          <a:p>
            <a:r>
              <a:rPr lang="en-IN" sz="4800" b="1" dirty="0">
                <a:solidFill>
                  <a:schemeClr val="bg1"/>
                </a:solidFill>
                <a:latin typeface="DM Sans Bold" charset="0"/>
                <a:ea typeface="Cambria" panose="02040503050406030204" pitchFamily="18" charset="0"/>
              </a:rPr>
              <a:t>Literature Review</a:t>
            </a:r>
          </a:p>
          <a:p>
            <a:endParaRPr lang="en-IN" dirty="0">
              <a:solidFill>
                <a:schemeClr val="bg1"/>
              </a:solidFill>
            </a:endParaRPr>
          </a:p>
        </p:txBody>
      </p:sp>
      <p:pic>
        <p:nvPicPr>
          <p:cNvPr id="2" name="Picture 1">
            <a:extLst>
              <a:ext uri="{FF2B5EF4-FFF2-40B4-BE49-F238E27FC236}">
                <a16:creationId xmlns:a16="http://schemas.microsoft.com/office/drawing/2014/main" id="{4CD3E383-A70E-39C6-CBC9-0B3AF045F29C}"/>
              </a:ext>
            </a:extLst>
          </p:cNvPr>
          <p:cNvPicPr>
            <a:picLocks noChangeAspect="1"/>
          </p:cNvPicPr>
          <p:nvPr/>
        </p:nvPicPr>
        <p:blipFill rotWithShape="1">
          <a:blip r:embed="rId2"/>
          <a:srcRect l="14568"/>
          <a:stretch/>
        </p:blipFill>
        <p:spPr>
          <a:xfrm>
            <a:off x="223718" y="35004"/>
            <a:ext cx="2209800" cy="1456422"/>
          </a:xfrm>
          <a:prstGeom prst="rect">
            <a:avLst/>
          </a:prstGeom>
        </p:spPr>
      </p:pic>
    </p:spTree>
    <p:extLst>
      <p:ext uri="{BB962C8B-B14F-4D97-AF65-F5344CB8AC3E}">
        <p14:creationId xmlns:p14="http://schemas.microsoft.com/office/powerpoint/2010/main" val="2325031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8392458" y="2019792"/>
            <a:ext cx="3703183" cy="360362"/>
          </a:xfrm>
          <a:prstGeom prst="rect">
            <a:avLst/>
          </a:prstGeom>
        </p:spPr>
        <p:txBody>
          <a:bodyPr lIns="0" tIns="0" rIns="0" bIns="0" rtlCol="0" anchor="t">
            <a:spAutoFit/>
          </a:bodyPr>
          <a:lstStyle/>
          <a:p>
            <a:pPr marL="0" marR="0" lvl="0" indent="0" algn="ctr" defTabSz="914400" rtl="0" eaLnBrk="1" fontAlgn="auto" latinLnBrk="0" hangingPunct="1">
              <a:lnSpc>
                <a:spcPts val="2750"/>
              </a:lnSpc>
              <a:spcBef>
                <a:spcPts val="0"/>
              </a:spcBef>
              <a:spcAft>
                <a:spcPts val="0"/>
              </a:spcAft>
              <a:buClrTx/>
              <a:buSzTx/>
              <a:buFontTx/>
              <a:buNone/>
              <a:tabLst/>
              <a:defRPr/>
            </a:pPr>
            <a:r>
              <a:rPr kumimoji="0" lang="en-US" sz="2500" b="0" i="0" u="none" strike="noStrike" kern="1200" cap="none" spc="0" normalizeH="0" baseline="0" noProof="0">
                <a:ln>
                  <a:noFill/>
                </a:ln>
                <a:solidFill>
                  <a:srgbClr val="FFFFFF"/>
                </a:solidFill>
                <a:effectLst/>
                <a:uLnTx/>
                <a:uFillTx/>
                <a:latin typeface="DM Sans Bold"/>
                <a:ea typeface="+mn-ea"/>
                <a:cs typeface="+mn-cs"/>
              </a:rPr>
              <a:t>Category 1</a:t>
            </a:r>
          </a:p>
        </p:txBody>
      </p:sp>
      <p:sp>
        <p:nvSpPr>
          <p:cNvPr id="57" name="TextBox 57"/>
          <p:cNvSpPr txBox="1"/>
          <p:nvPr/>
        </p:nvSpPr>
        <p:spPr>
          <a:xfrm>
            <a:off x="1184902" y="4247623"/>
            <a:ext cx="287433" cy="337442"/>
          </a:xfrm>
          <a:prstGeom prst="rect">
            <a:avLst/>
          </a:prstGeom>
        </p:spPr>
        <p:txBody>
          <a:bodyPr lIns="0" tIns="0" rIns="0" bIns="0" rtlCol="0" anchor="t">
            <a:spAutoFit/>
          </a:bodyPr>
          <a:lstStyle/>
          <a:p>
            <a:pPr marL="0" marR="0" lvl="0" indent="0" algn="ctr" defTabSz="914400" rtl="0" eaLnBrk="1" fontAlgn="auto" latinLnBrk="0" hangingPunct="1">
              <a:lnSpc>
                <a:spcPts val="2626"/>
              </a:lnSpc>
              <a:spcBef>
                <a:spcPts val="0"/>
              </a:spcBef>
              <a:spcAft>
                <a:spcPts val="0"/>
              </a:spcAft>
              <a:buClrTx/>
              <a:buSzTx/>
              <a:buFontTx/>
              <a:buNone/>
              <a:tabLst/>
              <a:defRPr/>
            </a:pPr>
            <a:r>
              <a:rPr kumimoji="0" lang="en-US" sz="2387" b="0" i="0" u="none" strike="noStrike" kern="1200" cap="none" spc="0" normalizeH="0" baseline="0" noProof="0">
                <a:ln>
                  <a:noFill/>
                </a:ln>
                <a:solidFill>
                  <a:srgbClr val="FFFFFF"/>
                </a:solidFill>
                <a:effectLst/>
                <a:uLnTx/>
                <a:uFillTx/>
                <a:latin typeface="DM Sans Bold"/>
                <a:ea typeface="+mn-ea"/>
                <a:cs typeface="+mn-cs"/>
              </a:rPr>
              <a:t>1</a:t>
            </a:r>
          </a:p>
        </p:txBody>
      </p:sp>
      <p:graphicFrame>
        <p:nvGraphicFramePr>
          <p:cNvPr id="103" name="Table 102">
            <a:extLst>
              <a:ext uri="{FF2B5EF4-FFF2-40B4-BE49-F238E27FC236}">
                <a16:creationId xmlns:a16="http://schemas.microsoft.com/office/drawing/2014/main" id="{317DFFBF-A91F-BC3D-A098-9390C72B6003}"/>
              </a:ext>
            </a:extLst>
          </p:cNvPr>
          <p:cNvGraphicFramePr>
            <a:graphicFrameLocks noGrp="1"/>
          </p:cNvGraphicFramePr>
          <p:nvPr>
            <p:extLst>
              <p:ext uri="{D42A27DB-BD31-4B8C-83A1-F6EECF244321}">
                <p14:modId xmlns:p14="http://schemas.microsoft.com/office/powerpoint/2010/main" val="3828468277"/>
              </p:ext>
            </p:extLst>
          </p:nvPr>
        </p:nvGraphicFramePr>
        <p:xfrm>
          <a:off x="1328618" y="2019793"/>
          <a:ext cx="15655298" cy="7162307"/>
        </p:xfrm>
        <a:graphic>
          <a:graphicData uri="http://schemas.openxmlformats.org/drawingml/2006/table">
            <a:tbl>
              <a:tblPr firstRow="1" bandRow="1">
                <a:tableStyleId>{21E4AEA4-8DFA-4A89-87EB-49C32662AFE0}</a:tableStyleId>
              </a:tblPr>
              <a:tblGrid>
                <a:gridCol w="1733185">
                  <a:extLst>
                    <a:ext uri="{9D8B030D-6E8A-4147-A177-3AD203B41FA5}">
                      <a16:colId xmlns:a16="http://schemas.microsoft.com/office/drawing/2014/main" val="711818077"/>
                    </a:ext>
                  </a:extLst>
                </a:gridCol>
                <a:gridCol w="4100997">
                  <a:extLst>
                    <a:ext uri="{9D8B030D-6E8A-4147-A177-3AD203B41FA5}">
                      <a16:colId xmlns:a16="http://schemas.microsoft.com/office/drawing/2014/main" val="3540223279"/>
                    </a:ext>
                  </a:extLst>
                </a:gridCol>
                <a:gridCol w="5090654">
                  <a:extLst>
                    <a:ext uri="{9D8B030D-6E8A-4147-A177-3AD203B41FA5}">
                      <a16:colId xmlns:a16="http://schemas.microsoft.com/office/drawing/2014/main" val="1870442010"/>
                    </a:ext>
                  </a:extLst>
                </a:gridCol>
                <a:gridCol w="4730462">
                  <a:extLst>
                    <a:ext uri="{9D8B030D-6E8A-4147-A177-3AD203B41FA5}">
                      <a16:colId xmlns:a16="http://schemas.microsoft.com/office/drawing/2014/main" val="3511467991"/>
                    </a:ext>
                  </a:extLst>
                </a:gridCol>
              </a:tblGrid>
              <a:tr h="1022072">
                <a:tc>
                  <a:txBody>
                    <a:bodyPr/>
                    <a:lstStyle/>
                    <a:p>
                      <a:r>
                        <a:rPr lang="en-US" sz="2800" dirty="0">
                          <a:latin typeface="DM Sans Bold" charset="0"/>
                          <a:ea typeface="Cambria" panose="02040503050406030204" pitchFamily="18" charset="0"/>
                        </a:rPr>
                        <a:t>S.NO.</a:t>
                      </a:r>
                      <a:endParaRPr lang="en-IN" sz="2800" dirty="0">
                        <a:latin typeface="DM Sans Bold" charset="0"/>
                        <a:ea typeface="Cambria" panose="02040503050406030204" pitchFamily="18" charset="0"/>
                      </a:endParaRPr>
                    </a:p>
                  </a:txBody>
                  <a:tcPr>
                    <a:solidFill>
                      <a:srgbClr val="FF6363"/>
                    </a:solidFill>
                  </a:tcPr>
                </a:tc>
                <a:tc>
                  <a:txBody>
                    <a:bodyPr/>
                    <a:lstStyle/>
                    <a:p>
                      <a:r>
                        <a:rPr lang="en-US" sz="2800" dirty="0">
                          <a:latin typeface="DM Sans Bold" charset="0"/>
                          <a:ea typeface="Cambria" panose="02040503050406030204" pitchFamily="18" charset="0"/>
                        </a:rPr>
                        <a:t>Title of the paper</a:t>
                      </a:r>
                      <a:endParaRPr lang="en-IN" sz="2800" dirty="0">
                        <a:latin typeface="DM Sans Bold" charset="0"/>
                        <a:ea typeface="Cambria" panose="02040503050406030204" pitchFamily="18" charset="0"/>
                      </a:endParaRPr>
                    </a:p>
                  </a:txBody>
                  <a:tcPr>
                    <a:solidFill>
                      <a:srgbClr val="FF636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DM Sans Bold" charset="0"/>
                          <a:ea typeface="Cambria" panose="02040503050406030204" pitchFamily="18" charset="0"/>
                        </a:rPr>
                        <a:t>Algorithm used</a:t>
                      </a:r>
                      <a:endParaRPr lang="en-IN" sz="2800" dirty="0">
                        <a:latin typeface="DM Sans Bold" charset="0"/>
                        <a:ea typeface="Cambria" panose="02040503050406030204" pitchFamily="18" charset="0"/>
                      </a:endParaRPr>
                    </a:p>
                    <a:p>
                      <a:endParaRPr lang="en-IN" sz="2800" dirty="0">
                        <a:latin typeface="DM Sans Bold" charset="0"/>
                        <a:ea typeface="Cambria" panose="02040503050406030204" pitchFamily="18" charset="0"/>
                      </a:endParaRPr>
                    </a:p>
                  </a:txBody>
                  <a:tcPr>
                    <a:solidFill>
                      <a:srgbClr val="FF6363"/>
                    </a:solidFill>
                  </a:tcPr>
                </a:tc>
                <a:tc>
                  <a:txBody>
                    <a:bodyPr/>
                    <a:lstStyle/>
                    <a:p>
                      <a:r>
                        <a:rPr lang="en-IN" sz="2800" dirty="0">
                          <a:latin typeface="DM Sans Bold" charset="0"/>
                          <a:ea typeface="Cambria" panose="02040503050406030204" pitchFamily="18" charset="0"/>
                        </a:rPr>
                        <a:t>Inferences</a:t>
                      </a:r>
                    </a:p>
                  </a:txBody>
                  <a:tcPr>
                    <a:solidFill>
                      <a:srgbClr val="FF6363"/>
                    </a:solidFill>
                  </a:tcPr>
                </a:tc>
                <a:extLst>
                  <a:ext uri="{0D108BD9-81ED-4DB2-BD59-A6C34878D82A}">
                    <a16:rowId xmlns:a16="http://schemas.microsoft.com/office/drawing/2014/main" val="4045268698"/>
                  </a:ext>
                </a:extLst>
              </a:tr>
              <a:tr h="6140235">
                <a:tc>
                  <a:txBody>
                    <a:bodyPr/>
                    <a:lstStyle/>
                    <a:p>
                      <a:r>
                        <a:rPr lang="en-US" sz="2800" dirty="0">
                          <a:latin typeface="DM Sans Bold" charset="0"/>
                          <a:ea typeface="Cambria" panose="02040503050406030204" pitchFamily="18" charset="0"/>
                        </a:rPr>
                        <a:t>4.</a:t>
                      </a: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IN" sz="2800" dirty="0">
                        <a:latin typeface="DM Sans Bold" charset="0"/>
                        <a:ea typeface="Cambria" panose="02040503050406030204" pitchFamily="18" charset="0"/>
                      </a:endParaRPr>
                    </a:p>
                  </a:txBody>
                  <a:tcPr>
                    <a:solidFill>
                      <a:srgbClr val="FFEFF1"/>
                    </a:solidFill>
                  </a:tcPr>
                </a:tc>
                <a:tc>
                  <a:txBody>
                    <a:bodyPr/>
                    <a:lstStyle/>
                    <a:p>
                      <a:r>
                        <a:rPr lang="en-US" sz="2400" dirty="0">
                          <a:latin typeface="DM Sans Bold" charset="0"/>
                        </a:rPr>
                        <a:t>An Autonomous Trash Cleaning Robot, 2021.</a:t>
                      </a:r>
                      <a:endParaRPr lang="en-IN" sz="2400" dirty="0">
                        <a:latin typeface="DM Sans Bold" charset="0"/>
                        <a:ea typeface="Cambria" panose="02040503050406030204" pitchFamily="18" charset="0"/>
                      </a:endParaRPr>
                    </a:p>
                  </a:txBody>
                  <a:tcPr>
                    <a:solidFill>
                      <a:srgbClr val="FFEF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DM Sans Bold" charset="0"/>
                        </a:rPr>
                        <a:t>Two algorithms were used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DM Sans Bold" charset="0"/>
                        </a:rPr>
                        <a:t> </a:t>
                      </a:r>
                    </a:p>
                    <a:p>
                      <a:pPr marL="457200" marR="0" lvl="0" indent="-457200" algn="l" defTabSz="914400" rtl="0" eaLnBrk="1" fontAlgn="auto" latinLnBrk="0" hangingPunct="1">
                        <a:lnSpc>
                          <a:spcPct val="100000"/>
                        </a:lnSpc>
                        <a:spcBef>
                          <a:spcPts val="0"/>
                        </a:spcBef>
                        <a:spcAft>
                          <a:spcPts val="0"/>
                        </a:spcAft>
                        <a:buClrTx/>
                        <a:buSzTx/>
                        <a:buFont typeface="+mj-lt"/>
                        <a:buAutoNum type="alphaLcPeriod"/>
                        <a:tabLst/>
                        <a:defRPr/>
                      </a:pPr>
                      <a:r>
                        <a:rPr lang="en-US" sz="2400" dirty="0">
                          <a:latin typeface="DM Sans Bold" charset="0"/>
                        </a:rPr>
                        <a:t>You Only Look Once (YOLO).</a:t>
                      </a:r>
                    </a:p>
                    <a:p>
                      <a:pPr marL="457200" marR="0" lvl="0" indent="-457200" algn="l" defTabSz="914400" rtl="0" eaLnBrk="1" fontAlgn="auto" latinLnBrk="0" hangingPunct="1">
                        <a:lnSpc>
                          <a:spcPct val="100000"/>
                        </a:lnSpc>
                        <a:spcBef>
                          <a:spcPts val="0"/>
                        </a:spcBef>
                        <a:spcAft>
                          <a:spcPts val="0"/>
                        </a:spcAft>
                        <a:buClrTx/>
                        <a:buSzTx/>
                        <a:buFont typeface="+mj-lt"/>
                        <a:buAutoNum type="alphaLcPeriod"/>
                        <a:tabLst/>
                        <a:defRPr/>
                      </a:pPr>
                      <a:endParaRPr lang="en-US" sz="2400" dirty="0">
                        <a:latin typeface="DM Sans Bold" charset="0"/>
                      </a:endParaRPr>
                    </a:p>
                    <a:p>
                      <a:pPr marL="457200" marR="0" lvl="0" indent="-457200" algn="l" defTabSz="914400" rtl="0" eaLnBrk="1" fontAlgn="auto" latinLnBrk="0" hangingPunct="1">
                        <a:lnSpc>
                          <a:spcPct val="100000"/>
                        </a:lnSpc>
                        <a:spcBef>
                          <a:spcPts val="0"/>
                        </a:spcBef>
                        <a:spcAft>
                          <a:spcPts val="0"/>
                        </a:spcAft>
                        <a:buClrTx/>
                        <a:buSzTx/>
                        <a:buFont typeface="+mj-lt"/>
                        <a:buAutoNum type="alphaLcPeriod"/>
                        <a:tabLst/>
                        <a:defRPr/>
                      </a:pPr>
                      <a:r>
                        <a:rPr lang="en-US" sz="2400" dirty="0">
                          <a:latin typeface="DM Sans Bold" charset="0"/>
                        </a:rPr>
                        <a:t>Convolutional Neural Network (CNN).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400" dirty="0">
                        <a:latin typeface="DM Sans Bold" charset="0"/>
                        <a:ea typeface="Cambria" panose="02040503050406030204" pitchFamily="18" charset="0"/>
                      </a:endParaRPr>
                    </a:p>
                  </a:txBody>
                  <a:tcPr>
                    <a:solidFill>
                      <a:srgbClr val="FFEFF1"/>
                    </a:solidFill>
                  </a:tcPr>
                </a:tc>
                <a:tc>
                  <a:txBody>
                    <a:bodyPr/>
                    <a:lstStyle/>
                    <a:p>
                      <a:pPr marL="285750" indent="-285750" algn="l">
                        <a:buFont typeface="Wingdings" panose="05000000000000000000" pitchFamily="2" charset="2"/>
                        <a:buChar char="§"/>
                      </a:pPr>
                      <a:r>
                        <a:rPr lang="en-US" sz="2400" dirty="0">
                          <a:latin typeface="DM Sans Bold" charset="0"/>
                        </a:rPr>
                        <a:t>This work successfully separates different objects or garbage using image processing techniques into degradable and non-degradable.</a:t>
                      </a:r>
                    </a:p>
                    <a:p>
                      <a:pPr marL="285750" indent="-285750" algn="l">
                        <a:buFont typeface="Wingdings" panose="05000000000000000000" pitchFamily="2" charset="2"/>
                        <a:buChar char="§"/>
                      </a:pPr>
                      <a:endParaRPr lang="en-US" sz="2400" dirty="0">
                        <a:latin typeface="DM Sans Bold" charset="0"/>
                        <a:ea typeface="Cambria" panose="02040503050406030204" pitchFamily="18" charset="0"/>
                      </a:endParaRPr>
                    </a:p>
                    <a:p>
                      <a:pPr marL="285750" indent="-285750" algn="l">
                        <a:buFont typeface="Wingdings" panose="05000000000000000000" pitchFamily="2" charset="2"/>
                        <a:buChar char="§"/>
                      </a:pPr>
                      <a:r>
                        <a:rPr lang="en-US" sz="2400" dirty="0">
                          <a:latin typeface="DM Sans Bold" charset="0"/>
                        </a:rPr>
                        <a:t>It makes predictions with a Single network evaluation.</a:t>
                      </a:r>
                    </a:p>
                    <a:p>
                      <a:pPr marL="285750" indent="-285750" algn="l">
                        <a:buFont typeface="Wingdings" panose="05000000000000000000" pitchFamily="2" charset="2"/>
                        <a:buChar char="§"/>
                      </a:pPr>
                      <a:endParaRPr lang="en-US" sz="2400" dirty="0">
                        <a:latin typeface="DM Sans Bold" charset="0"/>
                        <a:ea typeface="Cambria" panose="02040503050406030204" pitchFamily="18" charset="0"/>
                      </a:endParaRPr>
                    </a:p>
                  </a:txBody>
                  <a:tcPr>
                    <a:solidFill>
                      <a:srgbClr val="FFEFF1"/>
                    </a:solidFill>
                  </a:tcPr>
                </a:tc>
                <a:extLst>
                  <a:ext uri="{0D108BD9-81ED-4DB2-BD59-A6C34878D82A}">
                    <a16:rowId xmlns:a16="http://schemas.microsoft.com/office/drawing/2014/main" val="953509472"/>
                  </a:ext>
                </a:extLst>
              </a:tr>
            </a:tbl>
          </a:graphicData>
        </a:graphic>
      </p:graphicFrame>
      <p:sp>
        <p:nvSpPr>
          <p:cNvPr id="108" name="TextBox 107">
            <a:extLst>
              <a:ext uri="{FF2B5EF4-FFF2-40B4-BE49-F238E27FC236}">
                <a16:creationId xmlns:a16="http://schemas.microsoft.com/office/drawing/2014/main" id="{E7C5E526-FAE1-2735-988A-0199BA7A5FE8}"/>
              </a:ext>
            </a:extLst>
          </p:cNvPr>
          <p:cNvSpPr txBox="1"/>
          <p:nvPr/>
        </p:nvSpPr>
        <p:spPr>
          <a:xfrm>
            <a:off x="6044339" y="884316"/>
            <a:ext cx="6199322" cy="1107996"/>
          </a:xfrm>
          <a:prstGeom prst="rect">
            <a:avLst/>
          </a:prstGeom>
          <a:noFill/>
        </p:spPr>
        <p:txBody>
          <a:bodyPr wrap="square" rtlCol="0">
            <a:spAutoFit/>
          </a:bodyPr>
          <a:lstStyle/>
          <a:p>
            <a:r>
              <a:rPr lang="en-IN" sz="4800" b="1" dirty="0">
                <a:solidFill>
                  <a:schemeClr val="bg1"/>
                </a:solidFill>
                <a:latin typeface="DM Sans Bold" charset="0"/>
                <a:ea typeface="Cambria" panose="02040503050406030204" pitchFamily="18" charset="0"/>
              </a:rPr>
              <a:t>Literature Review</a:t>
            </a:r>
          </a:p>
          <a:p>
            <a:endParaRPr lang="en-IN" dirty="0">
              <a:solidFill>
                <a:schemeClr val="bg1"/>
              </a:solidFill>
            </a:endParaRPr>
          </a:p>
        </p:txBody>
      </p:sp>
      <p:pic>
        <p:nvPicPr>
          <p:cNvPr id="2" name="Picture 1">
            <a:extLst>
              <a:ext uri="{FF2B5EF4-FFF2-40B4-BE49-F238E27FC236}">
                <a16:creationId xmlns:a16="http://schemas.microsoft.com/office/drawing/2014/main" id="{4CD3E383-A70E-39C6-CBC9-0B3AF045F29C}"/>
              </a:ext>
            </a:extLst>
          </p:cNvPr>
          <p:cNvPicPr>
            <a:picLocks noChangeAspect="1"/>
          </p:cNvPicPr>
          <p:nvPr/>
        </p:nvPicPr>
        <p:blipFill rotWithShape="1">
          <a:blip r:embed="rId2"/>
          <a:srcRect l="14568"/>
          <a:stretch/>
        </p:blipFill>
        <p:spPr>
          <a:xfrm>
            <a:off x="223718" y="35004"/>
            <a:ext cx="2209800" cy="1456422"/>
          </a:xfrm>
          <a:prstGeom prst="rect">
            <a:avLst/>
          </a:prstGeom>
        </p:spPr>
      </p:pic>
    </p:spTree>
    <p:extLst>
      <p:ext uri="{BB962C8B-B14F-4D97-AF65-F5344CB8AC3E}">
        <p14:creationId xmlns:p14="http://schemas.microsoft.com/office/powerpoint/2010/main" val="103833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158236" y="3265128"/>
            <a:ext cx="15735300" cy="6217087"/>
          </a:xfrm>
          <a:prstGeom prst="rect">
            <a:avLst/>
          </a:prstGeom>
        </p:spPr>
        <p:txBody>
          <a:bodyPr wrap="square" lIns="0" tIns="0" rIns="0" bIns="0" rtlCol="0" anchor="t">
            <a:spAutoFit/>
          </a:bodyPr>
          <a:lstStyle/>
          <a:p>
            <a:pPr algn="l"/>
            <a:r>
              <a:rPr lang="en-US" sz="3600" b="0" i="0" dirty="0">
                <a:effectLst/>
                <a:latin typeface="DM Sans Bold" charset="0"/>
              </a:rPr>
              <a:t>There are several key issues that need to be addressed in order to successfully develop an autonomous cleaning bot. Here are a few examples:</a:t>
            </a:r>
          </a:p>
          <a:p>
            <a:pPr algn="l"/>
            <a:endParaRPr lang="en-US" sz="3200" b="0" i="0" dirty="0">
              <a:effectLst/>
              <a:latin typeface="DM Sans Bold" charset="0"/>
            </a:endParaRPr>
          </a:p>
          <a:p>
            <a:pPr marL="342900" indent="-342900" algn="l">
              <a:buFont typeface="+mj-lt"/>
              <a:buAutoNum type="arabicPeriod"/>
            </a:pPr>
            <a:r>
              <a:rPr lang="en-US" sz="3600" b="1" i="0" dirty="0">
                <a:effectLst/>
                <a:latin typeface="DM Sans Bold" charset="0"/>
              </a:rPr>
              <a:t> Navigation       							</a:t>
            </a:r>
          </a:p>
          <a:p>
            <a:pPr marL="342900" indent="-342900" algn="l">
              <a:buFont typeface="+mj-lt"/>
              <a:buAutoNum type="arabicPeriod"/>
            </a:pPr>
            <a:r>
              <a:rPr lang="en-US" sz="3600" b="1" i="0" dirty="0">
                <a:effectLst/>
                <a:latin typeface="DM Sans Bold" charset="0"/>
              </a:rPr>
              <a:t> Obstacle avoidance </a:t>
            </a:r>
            <a:endParaRPr lang="en-US" sz="3600" b="0" i="0" dirty="0">
              <a:effectLst/>
              <a:latin typeface="DM Sans Bold" charset="0"/>
            </a:endParaRPr>
          </a:p>
          <a:p>
            <a:pPr marL="342900" indent="-342900" algn="l">
              <a:buFont typeface="+mj-lt"/>
              <a:buAutoNum type="arabicPeriod"/>
            </a:pPr>
            <a:r>
              <a:rPr lang="en-US" sz="3600" b="1" i="0" dirty="0">
                <a:effectLst/>
                <a:latin typeface="DM Sans Bold" charset="0"/>
              </a:rPr>
              <a:t> Cleaning performance</a:t>
            </a:r>
            <a:endParaRPr lang="en-US" sz="3600" dirty="0">
              <a:latin typeface="DM Sans Bold" charset="0"/>
            </a:endParaRPr>
          </a:p>
          <a:p>
            <a:pPr marL="342900" indent="-342900" algn="l">
              <a:buFont typeface="+mj-lt"/>
              <a:buAutoNum type="arabicPeriod"/>
            </a:pPr>
            <a:r>
              <a:rPr lang="en-US" sz="3600" b="1" i="0" dirty="0">
                <a:effectLst/>
                <a:latin typeface="DM Sans Bold" charset="0"/>
              </a:rPr>
              <a:t> Durability and maintenance</a:t>
            </a:r>
            <a:endParaRPr lang="en-US" sz="3600" b="0" i="0" dirty="0">
              <a:effectLst/>
              <a:latin typeface="DM Sans Bold" charset="0"/>
            </a:endParaRPr>
          </a:p>
          <a:p>
            <a:pPr marL="342900" indent="-342900" algn="l">
              <a:buFont typeface="+mj-lt"/>
              <a:buAutoNum type="arabicPeriod"/>
            </a:pPr>
            <a:r>
              <a:rPr lang="en-US" sz="3600" b="1" i="0" dirty="0">
                <a:effectLst/>
                <a:latin typeface="DM Sans Bold" charset="0"/>
              </a:rPr>
              <a:t> User interface</a:t>
            </a:r>
            <a:endParaRPr lang="en-IN" sz="3600" b="1" dirty="0">
              <a:latin typeface="DM Sans Bold" charset="0"/>
              <a:ea typeface="Cambria" panose="02040503050406030204" pitchFamily="18" charset="0"/>
              <a:cs typeface="Segoe UI" panose="020B0502040204020203" pitchFamily="34" charset="0"/>
            </a:endParaRPr>
          </a:p>
          <a:p>
            <a:pPr algn="l"/>
            <a:r>
              <a:rPr lang="en-US" sz="3600" b="1" i="0" dirty="0">
                <a:effectLst/>
                <a:latin typeface="DM Sans Bold" charset="0"/>
              </a:rPr>
              <a:t>6. Safety</a:t>
            </a:r>
          </a:p>
          <a:p>
            <a:pPr algn="l"/>
            <a:r>
              <a:rPr lang="en-US" sz="3600" b="1" i="0" dirty="0">
                <a:effectLst/>
                <a:latin typeface="DM Sans Bold" charset="0"/>
              </a:rPr>
              <a:t>7.  Power management</a:t>
            </a:r>
            <a:endParaRPr lang="en-IN" sz="3600" b="1" dirty="0">
              <a:latin typeface="DM Sans Bold" charset="0"/>
              <a:ea typeface="Cambria" panose="02040503050406030204" pitchFamily="18" charset="0"/>
              <a:cs typeface="Segoe UI" panose="020B0502040204020203" pitchFamily="34" charset="0"/>
            </a:endParaRPr>
          </a:p>
          <a:p>
            <a:pPr marL="342900" indent="-342900" algn="just">
              <a:buFont typeface="Wingdings" panose="05000000000000000000" pitchFamily="2" charset="2"/>
              <a:buChar char="§"/>
            </a:pPr>
            <a:endParaRPr kumimoji="0" lang="en-US" sz="1200" b="0" i="0" u="none" strike="noStrike" kern="1200" cap="none" spc="0" normalizeH="0" baseline="0" noProof="0" dirty="0">
              <a:ln>
                <a:noFill/>
              </a:ln>
              <a:solidFill>
                <a:srgbClr val="000000"/>
              </a:solidFill>
              <a:effectLst/>
              <a:uLnTx/>
              <a:uFillTx/>
              <a:latin typeface="DM Sans"/>
              <a:ea typeface="+mn-ea"/>
              <a:cs typeface="+mn-cs"/>
            </a:endParaRPr>
          </a:p>
        </p:txBody>
      </p:sp>
      <p:pic>
        <p:nvPicPr>
          <p:cNvPr id="14" name="Picture 13">
            <a:extLst>
              <a:ext uri="{FF2B5EF4-FFF2-40B4-BE49-F238E27FC236}">
                <a16:creationId xmlns:a16="http://schemas.microsoft.com/office/drawing/2014/main" id="{09227F03-AD18-5C77-85DC-DD2FB95FF33E}"/>
              </a:ext>
            </a:extLst>
          </p:cNvPr>
          <p:cNvPicPr>
            <a:picLocks noChangeAspect="1"/>
          </p:cNvPicPr>
          <p:nvPr/>
        </p:nvPicPr>
        <p:blipFill rotWithShape="1">
          <a:blip r:embed="rId2"/>
          <a:srcRect l="14568"/>
          <a:stretch/>
        </p:blipFill>
        <p:spPr>
          <a:xfrm>
            <a:off x="0" y="159342"/>
            <a:ext cx="2590800" cy="1707529"/>
          </a:xfrm>
          <a:prstGeom prst="rect">
            <a:avLst/>
          </a:prstGeom>
        </p:spPr>
      </p:pic>
      <p:grpSp>
        <p:nvGrpSpPr>
          <p:cNvPr id="2" name="Group 12">
            <a:extLst>
              <a:ext uri="{FF2B5EF4-FFF2-40B4-BE49-F238E27FC236}">
                <a16:creationId xmlns:a16="http://schemas.microsoft.com/office/drawing/2014/main" id="{1AD6BBC6-AF1F-C129-2182-8877854E4BCD}"/>
              </a:ext>
            </a:extLst>
          </p:cNvPr>
          <p:cNvGrpSpPr/>
          <p:nvPr/>
        </p:nvGrpSpPr>
        <p:grpSpPr>
          <a:xfrm>
            <a:off x="1158234" y="1854603"/>
            <a:ext cx="6627077" cy="1044361"/>
            <a:chOff x="-2" y="-25662"/>
            <a:chExt cx="5952747" cy="1059605"/>
          </a:xfrm>
        </p:grpSpPr>
        <p:grpSp>
          <p:nvGrpSpPr>
            <p:cNvPr id="3" name="Group 13">
              <a:extLst>
                <a:ext uri="{FF2B5EF4-FFF2-40B4-BE49-F238E27FC236}">
                  <a16:creationId xmlns:a16="http://schemas.microsoft.com/office/drawing/2014/main" id="{672F4AAA-8E87-5B88-ED6E-D6842E9F9E11}"/>
                </a:ext>
              </a:extLst>
            </p:cNvPr>
            <p:cNvGrpSpPr/>
            <p:nvPr/>
          </p:nvGrpSpPr>
          <p:grpSpPr>
            <a:xfrm>
              <a:off x="-2" y="-25662"/>
              <a:ext cx="5952747" cy="1059605"/>
              <a:chOff x="-1" y="-16387"/>
              <a:chExt cx="3801183" cy="676620"/>
            </a:xfrm>
          </p:grpSpPr>
          <p:sp>
            <p:nvSpPr>
              <p:cNvPr id="5" name="Freeform 14">
                <a:extLst>
                  <a:ext uri="{FF2B5EF4-FFF2-40B4-BE49-F238E27FC236}">
                    <a16:creationId xmlns:a16="http://schemas.microsoft.com/office/drawing/2014/main" id="{7699995C-3ECA-ACBE-EE65-99673ECD1E83}"/>
                  </a:ext>
                </a:extLst>
              </p:cNvPr>
              <p:cNvSpPr/>
              <p:nvPr/>
            </p:nvSpPr>
            <p:spPr>
              <a:xfrm>
                <a:off x="-1" y="-16387"/>
                <a:ext cx="3801183" cy="676620"/>
              </a:xfrm>
              <a:custGeom>
                <a:avLst/>
                <a:gdLst/>
                <a:ahLst/>
                <a:cxnLst/>
                <a:rect l="l" t="t" r="r" b="b"/>
                <a:pathLst>
                  <a:path w="3801183" h="676620">
                    <a:moveTo>
                      <a:pt x="3676724" y="676619"/>
                    </a:moveTo>
                    <a:lnTo>
                      <a:pt x="124460" y="676619"/>
                    </a:lnTo>
                    <a:cubicBezTo>
                      <a:pt x="55880" y="676619"/>
                      <a:pt x="0" y="620739"/>
                      <a:pt x="0" y="552159"/>
                    </a:cubicBezTo>
                    <a:lnTo>
                      <a:pt x="0" y="124460"/>
                    </a:lnTo>
                    <a:cubicBezTo>
                      <a:pt x="0" y="55880"/>
                      <a:pt x="55880" y="0"/>
                      <a:pt x="124460" y="0"/>
                    </a:cubicBezTo>
                    <a:lnTo>
                      <a:pt x="3676724" y="0"/>
                    </a:lnTo>
                    <a:cubicBezTo>
                      <a:pt x="3745304" y="0"/>
                      <a:pt x="3801183" y="55880"/>
                      <a:pt x="3801183" y="124460"/>
                    </a:cubicBezTo>
                    <a:lnTo>
                      <a:pt x="3801183" y="552159"/>
                    </a:lnTo>
                    <a:cubicBezTo>
                      <a:pt x="3801183" y="620739"/>
                      <a:pt x="3745304" y="676620"/>
                      <a:pt x="3676724" y="676620"/>
                    </a:cubicBezTo>
                    <a:close/>
                  </a:path>
                </a:pathLst>
              </a:custGeom>
              <a:solidFill>
                <a:srgbClr val="FFB001"/>
              </a:solidFill>
            </p:spPr>
          </p:sp>
        </p:grpSp>
        <p:sp>
          <p:nvSpPr>
            <p:cNvPr id="4" name="TextBox 15">
              <a:extLst>
                <a:ext uri="{FF2B5EF4-FFF2-40B4-BE49-F238E27FC236}">
                  <a16:creationId xmlns:a16="http://schemas.microsoft.com/office/drawing/2014/main" id="{9C703F86-3FE9-DCAA-43F8-E0AF28D75A2D}"/>
                </a:ext>
              </a:extLst>
            </p:cNvPr>
            <p:cNvSpPr txBox="1"/>
            <p:nvPr/>
          </p:nvSpPr>
          <p:spPr>
            <a:xfrm>
              <a:off x="116899" y="345847"/>
              <a:ext cx="5718949" cy="421953"/>
            </a:xfrm>
            <a:prstGeom prst="rect">
              <a:avLst/>
            </a:prstGeom>
          </p:spPr>
          <p:txBody>
            <a:bodyPr wrap="square" lIns="0" tIns="0" rIns="0" bIns="0" rtlCol="0" anchor="t">
              <a:spAutoFit/>
            </a:bodyPr>
            <a:lstStyle/>
            <a:p>
              <a:pPr marL="0" marR="0" lvl="0" indent="0" algn="ctr" defTabSz="914400" rtl="0" eaLnBrk="1" fontAlgn="auto" latinLnBrk="0" hangingPunct="1">
                <a:lnSpc>
                  <a:spcPts val="2750"/>
                </a:lnSpc>
                <a:spcBef>
                  <a:spcPts val="0"/>
                </a:spcBef>
                <a:spcAft>
                  <a:spcPts val="0"/>
                </a:spcAft>
                <a:buClrTx/>
                <a:buSzTx/>
                <a:buFontTx/>
                <a:buNone/>
                <a:tabLst/>
                <a:defRPr/>
              </a:pPr>
              <a:r>
                <a:rPr lang="en-IN" sz="4000" b="1" dirty="0">
                  <a:solidFill>
                    <a:srgbClr val="24292E"/>
                  </a:solidFill>
                  <a:latin typeface="DM Sans Bold" charset="0"/>
                </a:rPr>
                <a:t>Issues to be addressed </a:t>
              </a:r>
              <a:endParaRPr kumimoji="0" lang="en-US" sz="2500" b="0" i="0" u="none" strike="noStrike" kern="1200" cap="none" spc="0" normalizeH="0" baseline="0" noProof="0" dirty="0">
                <a:ln>
                  <a:noFill/>
                </a:ln>
                <a:solidFill>
                  <a:srgbClr val="FFFFFF"/>
                </a:solidFill>
                <a:effectLst/>
                <a:uLnTx/>
                <a:uFillTx/>
                <a:latin typeface="DM Sans Bold" charset="0"/>
              </a:endParaRPr>
            </a:p>
          </p:txBody>
        </p:sp>
      </p:grpSp>
      <p:pic>
        <p:nvPicPr>
          <p:cNvPr id="12" name="Picture 11">
            <a:extLst>
              <a:ext uri="{FF2B5EF4-FFF2-40B4-BE49-F238E27FC236}">
                <a16:creationId xmlns:a16="http://schemas.microsoft.com/office/drawing/2014/main" id="{6B5533A1-CC20-92CE-0712-CEBA695FF8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0200" y="5372100"/>
            <a:ext cx="3053366" cy="3053366"/>
          </a:xfrm>
          <a:prstGeom prst="rect">
            <a:avLst/>
          </a:prstGeom>
        </p:spPr>
      </p:pic>
      <p:grpSp>
        <p:nvGrpSpPr>
          <p:cNvPr id="7" name="Group 12">
            <a:extLst>
              <a:ext uri="{FF2B5EF4-FFF2-40B4-BE49-F238E27FC236}">
                <a16:creationId xmlns:a16="http://schemas.microsoft.com/office/drawing/2014/main" id="{133BAD28-AAAC-1656-9697-6DED3E198705}"/>
              </a:ext>
            </a:extLst>
          </p:cNvPr>
          <p:cNvGrpSpPr/>
          <p:nvPr/>
        </p:nvGrpSpPr>
        <p:grpSpPr>
          <a:xfrm>
            <a:off x="16719761" y="8793566"/>
            <a:ext cx="688649" cy="688649"/>
            <a:chOff x="0" y="0"/>
            <a:chExt cx="6350000" cy="6350000"/>
          </a:xfrm>
          <a:solidFill>
            <a:srgbClr val="FFB001"/>
          </a:solidFill>
        </p:grpSpPr>
        <p:sp>
          <p:nvSpPr>
            <p:cNvPr id="8" name="Freeform 13">
              <a:extLst>
                <a:ext uri="{FF2B5EF4-FFF2-40B4-BE49-F238E27FC236}">
                  <a16:creationId xmlns:a16="http://schemas.microsoft.com/office/drawing/2014/main" id="{E01343B5-6579-1C84-CCA9-AE08DB3BAB8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extLst>
      <p:ext uri="{BB962C8B-B14F-4D97-AF65-F5344CB8AC3E}">
        <p14:creationId xmlns:p14="http://schemas.microsoft.com/office/powerpoint/2010/main" val="271776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C3393BF4-9A8C-25F9-399F-D68A64E70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5841" y="3749827"/>
            <a:ext cx="3132413" cy="3132413"/>
          </a:xfrm>
          <a:prstGeom prst="rect">
            <a:avLst/>
          </a:prstGeom>
        </p:spPr>
      </p:pic>
      <p:sp>
        <p:nvSpPr>
          <p:cNvPr id="5" name="TextBox 5"/>
          <p:cNvSpPr txBox="1"/>
          <p:nvPr/>
        </p:nvSpPr>
        <p:spPr>
          <a:xfrm>
            <a:off x="1331735" y="3724242"/>
            <a:ext cx="6644388" cy="414922"/>
          </a:xfrm>
          <a:prstGeom prst="rect">
            <a:avLst/>
          </a:prstGeom>
        </p:spPr>
        <p:txBody>
          <a:bodyPr lIns="0" tIns="0" rIns="0" bIns="0" rtlCol="0" anchor="t">
            <a:spAutoFit/>
          </a:bodyPr>
          <a:lstStyle/>
          <a:p>
            <a:pPr marL="0" lvl="0" indent="0">
              <a:lnSpc>
                <a:spcPts val="3359"/>
              </a:lnSpc>
            </a:pPr>
            <a:endParaRPr lang="en-US" sz="2400" dirty="0">
              <a:solidFill>
                <a:srgbClr val="000000"/>
              </a:solidFill>
              <a:latin typeface="DM Sans"/>
            </a:endParaRPr>
          </a:p>
        </p:txBody>
      </p:sp>
      <p:sp>
        <p:nvSpPr>
          <p:cNvPr id="16" name="TextBox 16"/>
          <p:cNvSpPr txBox="1"/>
          <p:nvPr/>
        </p:nvSpPr>
        <p:spPr>
          <a:xfrm>
            <a:off x="10893112" y="6629350"/>
            <a:ext cx="5497979" cy="414922"/>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000000"/>
                </a:solidFill>
                <a:latin typeface="DM Sans"/>
              </a:rPr>
              <a:t>.</a:t>
            </a:r>
          </a:p>
        </p:txBody>
      </p:sp>
      <p:pic>
        <p:nvPicPr>
          <p:cNvPr id="43" name="Picture 42">
            <a:extLst>
              <a:ext uri="{FF2B5EF4-FFF2-40B4-BE49-F238E27FC236}">
                <a16:creationId xmlns:a16="http://schemas.microsoft.com/office/drawing/2014/main" id="{727B0A3A-EC6E-1F12-A769-44EBC057E226}"/>
              </a:ext>
            </a:extLst>
          </p:cNvPr>
          <p:cNvPicPr>
            <a:picLocks noChangeAspect="1"/>
          </p:cNvPicPr>
          <p:nvPr/>
        </p:nvPicPr>
        <p:blipFill rotWithShape="1">
          <a:blip r:embed="rId3"/>
          <a:srcRect l="14568"/>
          <a:stretch/>
        </p:blipFill>
        <p:spPr>
          <a:xfrm>
            <a:off x="0" y="159342"/>
            <a:ext cx="2745898" cy="1809750"/>
          </a:xfrm>
          <a:prstGeom prst="rect">
            <a:avLst/>
          </a:prstGeom>
        </p:spPr>
      </p:pic>
      <p:grpSp>
        <p:nvGrpSpPr>
          <p:cNvPr id="2" name="Group 2">
            <a:extLst>
              <a:ext uri="{FF2B5EF4-FFF2-40B4-BE49-F238E27FC236}">
                <a16:creationId xmlns:a16="http://schemas.microsoft.com/office/drawing/2014/main" id="{C8B20755-7974-C902-78C3-323EA55CE42E}"/>
              </a:ext>
            </a:extLst>
          </p:cNvPr>
          <p:cNvGrpSpPr/>
          <p:nvPr/>
        </p:nvGrpSpPr>
        <p:grpSpPr>
          <a:xfrm>
            <a:off x="5791200" y="3238500"/>
            <a:ext cx="6644388" cy="4270024"/>
            <a:chOff x="0" y="0"/>
            <a:chExt cx="5166576" cy="3270894"/>
          </a:xfrm>
          <a:solidFill>
            <a:srgbClr val="FFB001"/>
          </a:solidFill>
        </p:grpSpPr>
        <p:sp>
          <p:nvSpPr>
            <p:cNvPr id="3" name="Freeform 3">
              <a:extLst>
                <a:ext uri="{FF2B5EF4-FFF2-40B4-BE49-F238E27FC236}">
                  <a16:creationId xmlns:a16="http://schemas.microsoft.com/office/drawing/2014/main" id="{EA1C29A0-7DD7-0870-74FD-6BEC33E98A70}"/>
                </a:ext>
              </a:extLst>
            </p:cNvPr>
            <p:cNvSpPr/>
            <p:nvPr/>
          </p:nvSpPr>
          <p:spPr>
            <a:xfrm>
              <a:off x="6350" y="1802774"/>
              <a:ext cx="4874476" cy="1461770"/>
            </a:xfrm>
            <a:custGeom>
              <a:avLst/>
              <a:gdLst/>
              <a:ahLst/>
              <a:cxnLst/>
              <a:rect l="l" t="t" r="r" b="b"/>
              <a:pathLst>
                <a:path w="4874476" h="1461770">
                  <a:moveTo>
                    <a:pt x="0" y="0"/>
                  </a:moveTo>
                  <a:lnTo>
                    <a:pt x="0" y="1461770"/>
                  </a:lnTo>
                  <a:lnTo>
                    <a:pt x="4874476" y="1461770"/>
                  </a:lnTo>
                  <a:lnTo>
                    <a:pt x="0" y="0"/>
                  </a:lnTo>
                  <a:close/>
                </a:path>
              </a:pathLst>
            </a:custGeom>
            <a:grpFill/>
          </p:spPr>
          <p:style>
            <a:lnRef idx="2">
              <a:schemeClr val="dk1"/>
            </a:lnRef>
            <a:fillRef idx="1">
              <a:schemeClr val="lt1"/>
            </a:fillRef>
            <a:effectRef idx="0">
              <a:schemeClr val="dk1"/>
            </a:effectRef>
            <a:fontRef idx="minor">
              <a:schemeClr val="dk1"/>
            </a:fontRef>
          </p:style>
        </p:sp>
        <p:sp>
          <p:nvSpPr>
            <p:cNvPr id="7" name="Freeform 4">
              <a:extLst>
                <a:ext uri="{FF2B5EF4-FFF2-40B4-BE49-F238E27FC236}">
                  <a16:creationId xmlns:a16="http://schemas.microsoft.com/office/drawing/2014/main" id="{4664430F-C3F6-8B92-642F-224A50962329}"/>
                </a:ext>
              </a:extLst>
            </p:cNvPr>
            <p:cNvSpPr/>
            <p:nvPr/>
          </p:nvSpPr>
          <p:spPr>
            <a:xfrm>
              <a:off x="0" y="-29210"/>
              <a:ext cx="5172926" cy="3301374"/>
            </a:xfrm>
            <a:custGeom>
              <a:avLst/>
              <a:gdLst/>
              <a:ahLst/>
              <a:cxnLst/>
              <a:rect l="l" t="t" r="r" b="b"/>
              <a:pathLst>
                <a:path w="5172926" h="3301374">
                  <a:moveTo>
                    <a:pt x="1270" y="45720"/>
                  </a:moveTo>
                  <a:lnTo>
                    <a:pt x="1270" y="938530"/>
                  </a:lnTo>
                  <a:cubicBezTo>
                    <a:pt x="1270" y="1371337"/>
                    <a:pt x="0" y="1849764"/>
                    <a:pt x="1270" y="2113924"/>
                  </a:cubicBezTo>
                  <a:cubicBezTo>
                    <a:pt x="5080" y="2882274"/>
                    <a:pt x="99060" y="3188344"/>
                    <a:pt x="99060" y="3188344"/>
                  </a:cubicBezTo>
                  <a:cubicBezTo>
                    <a:pt x="99060" y="3188344"/>
                    <a:pt x="579120" y="3288674"/>
                    <a:pt x="1004570" y="3295024"/>
                  </a:cubicBezTo>
                  <a:cubicBezTo>
                    <a:pt x="1385570" y="3301374"/>
                    <a:pt x="2247900" y="3300104"/>
                    <a:pt x="4343615" y="3300104"/>
                  </a:cubicBezTo>
                  <a:cubicBezTo>
                    <a:pt x="4762715" y="3300104"/>
                    <a:pt x="5164036" y="3300104"/>
                    <a:pt x="5164036" y="3300104"/>
                  </a:cubicBezTo>
                  <a:cubicBezTo>
                    <a:pt x="5164036" y="3300104"/>
                    <a:pt x="5161495" y="2647324"/>
                    <a:pt x="5164036" y="2230764"/>
                  </a:cubicBezTo>
                  <a:cubicBezTo>
                    <a:pt x="5172926" y="1720224"/>
                    <a:pt x="5169115" y="1336899"/>
                    <a:pt x="5169115" y="986790"/>
                  </a:cubicBezTo>
                  <a:cubicBezTo>
                    <a:pt x="5164036" y="438150"/>
                    <a:pt x="5164036" y="59690"/>
                    <a:pt x="5164036" y="59690"/>
                  </a:cubicBezTo>
                  <a:cubicBezTo>
                    <a:pt x="5164036" y="59690"/>
                    <a:pt x="4525226" y="34290"/>
                    <a:pt x="2390140" y="41910"/>
                  </a:cubicBezTo>
                  <a:cubicBezTo>
                    <a:pt x="2033270" y="48260"/>
                    <a:pt x="1306830" y="34290"/>
                    <a:pt x="918210" y="49530"/>
                  </a:cubicBezTo>
                  <a:cubicBezTo>
                    <a:pt x="494030" y="66040"/>
                    <a:pt x="247650" y="0"/>
                    <a:pt x="1270" y="45720"/>
                  </a:cubicBezTo>
                  <a:close/>
                </a:path>
              </a:pathLst>
            </a:custGeom>
            <a:grpFill/>
          </p:spPr>
          <p:style>
            <a:lnRef idx="2">
              <a:schemeClr val="dk1"/>
            </a:lnRef>
            <a:fillRef idx="1">
              <a:schemeClr val="lt1"/>
            </a:fillRef>
            <a:effectRef idx="0">
              <a:schemeClr val="dk1"/>
            </a:effectRef>
            <a:fontRef idx="minor">
              <a:schemeClr val="dk1"/>
            </a:fontRef>
          </p:style>
        </p:sp>
      </p:grpSp>
      <p:sp>
        <p:nvSpPr>
          <p:cNvPr id="9" name="TextBox 8">
            <a:extLst>
              <a:ext uri="{FF2B5EF4-FFF2-40B4-BE49-F238E27FC236}">
                <a16:creationId xmlns:a16="http://schemas.microsoft.com/office/drawing/2014/main" id="{6B486D12-2D2E-3A23-8556-FEA6ECD51B00}"/>
              </a:ext>
            </a:extLst>
          </p:cNvPr>
          <p:cNvSpPr txBox="1"/>
          <p:nvPr/>
        </p:nvSpPr>
        <p:spPr>
          <a:xfrm>
            <a:off x="5791200" y="4415284"/>
            <a:ext cx="6324600" cy="825611"/>
          </a:xfrm>
          <a:prstGeom prst="rect">
            <a:avLst/>
          </a:prstGeom>
          <a:noFill/>
        </p:spPr>
        <p:txBody>
          <a:bodyPr wrap="square">
            <a:spAutoFit/>
          </a:bodyPr>
          <a:lstStyle/>
          <a:p>
            <a:pPr marL="0" lvl="0" indent="0" algn="ctr">
              <a:lnSpc>
                <a:spcPts val="6050"/>
              </a:lnSpc>
            </a:pPr>
            <a:r>
              <a:rPr lang="en-US" sz="4000" dirty="0">
                <a:solidFill>
                  <a:srgbClr val="000000"/>
                </a:solidFill>
                <a:latin typeface="DM Sans Bold"/>
              </a:rPr>
              <a:t> </a:t>
            </a:r>
          </a:p>
        </p:txBody>
      </p:sp>
      <p:grpSp>
        <p:nvGrpSpPr>
          <p:cNvPr id="10" name="Group 54">
            <a:extLst>
              <a:ext uri="{FF2B5EF4-FFF2-40B4-BE49-F238E27FC236}">
                <a16:creationId xmlns:a16="http://schemas.microsoft.com/office/drawing/2014/main" id="{4DAB271A-793B-E0E0-0B27-B3F17983F6B9}"/>
              </a:ext>
            </a:extLst>
          </p:cNvPr>
          <p:cNvGrpSpPr/>
          <p:nvPr/>
        </p:nvGrpSpPr>
        <p:grpSpPr>
          <a:xfrm rot="-8972392">
            <a:off x="4199457" y="3249385"/>
            <a:ext cx="938963" cy="198686"/>
            <a:chOff x="0" y="0"/>
            <a:chExt cx="2028619" cy="429260"/>
          </a:xfrm>
        </p:grpSpPr>
        <p:sp>
          <p:nvSpPr>
            <p:cNvPr id="11" name="Freeform 55">
              <a:extLst>
                <a:ext uri="{FF2B5EF4-FFF2-40B4-BE49-F238E27FC236}">
                  <a16:creationId xmlns:a16="http://schemas.microsoft.com/office/drawing/2014/main" id="{AD336264-95FA-5337-6D28-56E5709321D0}"/>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id="12" name="Group 46">
            <a:extLst>
              <a:ext uri="{FF2B5EF4-FFF2-40B4-BE49-F238E27FC236}">
                <a16:creationId xmlns:a16="http://schemas.microsoft.com/office/drawing/2014/main" id="{86C53457-CB35-A9CD-B533-3676B4E5BF77}"/>
              </a:ext>
            </a:extLst>
          </p:cNvPr>
          <p:cNvGrpSpPr/>
          <p:nvPr/>
        </p:nvGrpSpPr>
        <p:grpSpPr>
          <a:xfrm rot="-10800000">
            <a:off x="4147059" y="5215515"/>
            <a:ext cx="938963" cy="198686"/>
            <a:chOff x="0" y="0"/>
            <a:chExt cx="2028619" cy="429260"/>
          </a:xfrm>
        </p:grpSpPr>
        <p:sp>
          <p:nvSpPr>
            <p:cNvPr id="13" name="Freeform 47">
              <a:extLst>
                <a:ext uri="{FF2B5EF4-FFF2-40B4-BE49-F238E27FC236}">
                  <a16:creationId xmlns:a16="http://schemas.microsoft.com/office/drawing/2014/main" id="{EBA869C5-B4BE-87E1-D51B-77CCB381B65A}"/>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id="14" name="Group 48">
            <a:extLst>
              <a:ext uri="{FF2B5EF4-FFF2-40B4-BE49-F238E27FC236}">
                <a16:creationId xmlns:a16="http://schemas.microsoft.com/office/drawing/2014/main" id="{A80EE949-A641-6C18-F8FF-82D37B3CE291}"/>
              </a:ext>
            </a:extLst>
          </p:cNvPr>
          <p:cNvGrpSpPr/>
          <p:nvPr/>
        </p:nvGrpSpPr>
        <p:grpSpPr>
          <a:xfrm rot="8926276">
            <a:off x="4345259" y="7202108"/>
            <a:ext cx="938963" cy="128184"/>
            <a:chOff x="0" y="0"/>
            <a:chExt cx="2028619" cy="429260"/>
          </a:xfrm>
        </p:grpSpPr>
        <p:sp>
          <p:nvSpPr>
            <p:cNvPr id="15" name="Freeform 49">
              <a:extLst>
                <a:ext uri="{FF2B5EF4-FFF2-40B4-BE49-F238E27FC236}">
                  <a16:creationId xmlns:a16="http://schemas.microsoft.com/office/drawing/2014/main" id="{845A88B0-7E58-D25B-618F-C9EA063665A5}"/>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id="17" name="Group 52">
            <a:extLst>
              <a:ext uri="{FF2B5EF4-FFF2-40B4-BE49-F238E27FC236}">
                <a16:creationId xmlns:a16="http://schemas.microsoft.com/office/drawing/2014/main" id="{029168A8-0B74-C982-3F50-74F9D7EF86BA}"/>
              </a:ext>
            </a:extLst>
          </p:cNvPr>
          <p:cNvGrpSpPr/>
          <p:nvPr/>
        </p:nvGrpSpPr>
        <p:grpSpPr>
          <a:xfrm rot="-1716341">
            <a:off x="13049466" y="3436763"/>
            <a:ext cx="938963" cy="198686"/>
            <a:chOff x="0" y="0"/>
            <a:chExt cx="2028619" cy="429260"/>
          </a:xfrm>
        </p:grpSpPr>
        <p:sp>
          <p:nvSpPr>
            <p:cNvPr id="18" name="Freeform 53">
              <a:extLst>
                <a:ext uri="{FF2B5EF4-FFF2-40B4-BE49-F238E27FC236}">
                  <a16:creationId xmlns:a16="http://schemas.microsoft.com/office/drawing/2014/main" id="{54FA9971-AF66-4477-C066-5A3E8A2739DD}"/>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id="19" name="Group 44">
            <a:extLst>
              <a:ext uri="{FF2B5EF4-FFF2-40B4-BE49-F238E27FC236}">
                <a16:creationId xmlns:a16="http://schemas.microsoft.com/office/drawing/2014/main" id="{48F50AD5-1D9E-26E8-4A8C-882659255CA3}"/>
              </a:ext>
            </a:extLst>
          </p:cNvPr>
          <p:cNvGrpSpPr/>
          <p:nvPr/>
        </p:nvGrpSpPr>
        <p:grpSpPr>
          <a:xfrm>
            <a:off x="13072759" y="5653433"/>
            <a:ext cx="938963" cy="198686"/>
            <a:chOff x="0" y="0"/>
            <a:chExt cx="2028619" cy="429260"/>
          </a:xfrm>
        </p:grpSpPr>
        <p:sp>
          <p:nvSpPr>
            <p:cNvPr id="20" name="Freeform 45">
              <a:extLst>
                <a:ext uri="{FF2B5EF4-FFF2-40B4-BE49-F238E27FC236}">
                  <a16:creationId xmlns:a16="http://schemas.microsoft.com/office/drawing/2014/main" id="{A3632D0D-55B0-ADF3-06F7-D78A7962B78E}"/>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id="21" name="Group 50">
            <a:extLst>
              <a:ext uri="{FF2B5EF4-FFF2-40B4-BE49-F238E27FC236}">
                <a16:creationId xmlns:a16="http://schemas.microsoft.com/office/drawing/2014/main" id="{D0CD05A6-DB86-337F-36A0-606BB0D4E7CD}"/>
              </a:ext>
            </a:extLst>
          </p:cNvPr>
          <p:cNvGrpSpPr/>
          <p:nvPr/>
        </p:nvGrpSpPr>
        <p:grpSpPr>
          <a:xfrm rot="1910472">
            <a:off x="13156918" y="7390084"/>
            <a:ext cx="938963" cy="198686"/>
            <a:chOff x="0" y="0"/>
            <a:chExt cx="2028619" cy="429260"/>
          </a:xfrm>
        </p:grpSpPr>
        <p:sp>
          <p:nvSpPr>
            <p:cNvPr id="22" name="Freeform 51">
              <a:extLst>
                <a:ext uri="{FF2B5EF4-FFF2-40B4-BE49-F238E27FC236}">
                  <a16:creationId xmlns:a16="http://schemas.microsoft.com/office/drawing/2014/main" id="{7ECD6C9A-887A-8394-3B0A-92AF23CF472C}"/>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pic>
        <p:nvPicPr>
          <p:cNvPr id="25" name="Picture 24">
            <a:extLst>
              <a:ext uri="{FF2B5EF4-FFF2-40B4-BE49-F238E27FC236}">
                <a16:creationId xmlns:a16="http://schemas.microsoft.com/office/drawing/2014/main" id="{B2D7FD85-8131-CD83-28AC-46EBE1B4C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8593" y="3705546"/>
            <a:ext cx="3246565" cy="3246565"/>
          </a:xfrm>
          <a:prstGeom prst="rect">
            <a:avLst/>
          </a:prstGeom>
        </p:spPr>
      </p:pic>
      <p:pic>
        <p:nvPicPr>
          <p:cNvPr id="27" name="Picture 26">
            <a:extLst>
              <a:ext uri="{FF2B5EF4-FFF2-40B4-BE49-F238E27FC236}">
                <a16:creationId xmlns:a16="http://schemas.microsoft.com/office/drawing/2014/main" id="{1A0BCED4-4DE7-52F3-9D28-45AE9E583686}"/>
              </a:ext>
            </a:extLst>
          </p:cNvPr>
          <p:cNvPicPr>
            <a:picLocks noChangeAspect="1"/>
          </p:cNvPicPr>
          <p:nvPr/>
        </p:nvPicPr>
        <p:blipFill rotWithShape="1">
          <a:blip r:embed="rId5">
            <a:extLst>
              <a:ext uri="{28A0092B-C50C-407E-A947-70E740481C1C}">
                <a14:useLocalDpi xmlns:a14="http://schemas.microsoft.com/office/drawing/2010/main" val="0"/>
              </a:ext>
            </a:extLst>
          </a:blip>
          <a:srcRect l="1421" t="1421"/>
          <a:stretch/>
        </p:blipFill>
        <p:spPr>
          <a:xfrm rot="19115600">
            <a:off x="9352650" y="3890582"/>
            <a:ext cx="2934745" cy="2934745"/>
          </a:xfrm>
          <a:prstGeom prst="rect">
            <a:avLst/>
          </a:prstGeom>
        </p:spPr>
      </p:pic>
      <p:pic>
        <p:nvPicPr>
          <p:cNvPr id="35" name="Picture 34">
            <a:extLst>
              <a:ext uri="{FF2B5EF4-FFF2-40B4-BE49-F238E27FC236}">
                <a16:creationId xmlns:a16="http://schemas.microsoft.com/office/drawing/2014/main" id="{26043541-BD0C-3641-B6C4-B1FA77E9E4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78045" y="1949802"/>
            <a:ext cx="1627492" cy="1627492"/>
          </a:xfrm>
          <a:prstGeom prst="rect">
            <a:avLst/>
          </a:prstGeom>
        </p:spPr>
      </p:pic>
      <p:pic>
        <p:nvPicPr>
          <p:cNvPr id="39" name="Picture 38">
            <a:extLst>
              <a:ext uri="{FF2B5EF4-FFF2-40B4-BE49-F238E27FC236}">
                <a16:creationId xmlns:a16="http://schemas.microsoft.com/office/drawing/2014/main" id="{8A44D2C6-6DE3-0132-A150-11FEB91FDF8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01384" y="6454865"/>
            <a:ext cx="1948376" cy="1948376"/>
          </a:xfrm>
          <a:prstGeom prst="rect">
            <a:avLst/>
          </a:prstGeom>
        </p:spPr>
      </p:pic>
      <p:pic>
        <p:nvPicPr>
          <p:cNvPr id="41" name="Picture 40">
            <a:extLst>
              <a:ext uri="{FF2B5EF4-FFF2-40B4-BE49-F238E27FC236}">
                <a16:creationId xmlns:a16="http://schemas.microsoft.com/office/drawing/2014/main" id="{294F3874-2E1E-8395-C48E-1E25F74ABF8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596867" y="2329349"/>
            <a:ext cx="1770554" cy="1774012"/>
          </a:xfrm>
          <a:prstGeom prst="rect">
            <a:avLst/>
          </a:prstGeom>
        </p:spPr>
      </p:pic>
      <p:pic>
        <p:nvPicPr>
          <p:cNvPr id="45" name="Picture 44">
            <a:extLst>
              <a:ext uri="{FF2B5EF4-FFF2-40B4-BE49-F238E27FC236}">
                <a16:creationId xmlns:a16="http://schemas.microsoft.com/office/drawing/2014/main" id="{EF2E2958-40BA-9C6C-AFFD-81B7988AEA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759733" y="4767498"/>
            <a:ext cx="1631358" cy="1631358"/>
          </a:xfrm>
          <a:prstGeom prst="rect">
            <a:avLst/>
          </a:prstGeom>
        </p:spPr>
      </p:pic>
      <p:pic>
        <p:nvPicPr>
          <p:cNvPr id="47" name="Picture 46">
            <a:extLst>
              <a:ext uri="{FF2B5EF4-FFF2-40B4-BE49-F238E27FC236}">
                <a16:creationId xmlns:a16="http://schemas.microsoft.com/office/drawing/2014/main" id="{9A33CBD8-ED80-3D10-6446-88D4578995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742916" y="6797337"/>
            <a:ext cx="1932212" cy="1932212"/>
          </a:xfrm>
          <a:prstGeom prst="rect">
            <a:avLst/>
          </a:prstGeom>
        </p:spPr>
      </p:pic>
      <p:grpSp>
        <p:nvGrpSpPr>
          <p:cNvPr id="48" name="Group 16">
            <a:extLst>
              <a:ext uri="{FF2B5EF4-FFF2-40B4-BE49-F238E27FC236}">
                <a16:creationId xmlns:a16="http://schemas.microsoft.com/office/drawing/2014/main" id="{B988F215-098C-955A-E7C5-D288E67222BB}"/>
              </a:ext>
            </a:extLst>
          </p:cNvPr>
          <p:cNvGrpSpPr/>
          <p:nvPr/>
        </p:nvGrpSpPr>
        <p:grpSpPr>
          <a:xfrm>
            <a:off x="-858095" y="8953500"/>
            <a:ext cx="2013936" cy="2013936"/>
            <a:chOff x="0" y="0"/>
            <a:chExt cx="6350000" cy="6350000"/>
          </a:xfrm>
          <a:solidFill>
            <a:srgbClr val="FFB001"/>
          </a:solidFill>
        </p:grpSpPr>
        <p:sp>
          <p:nvSpPr>
            <p:cNvPr id="49" name="Freeform 17">
              <a:extLst>
                <a:ext uri="{FF2B5EF4-FFF2-40B4-BE49-F238E27FC236}">
                  <a16:creationId xmlns:a16="http://schemas.microsoft.com/office/drawing/2014/main" id="{A386CC00-C7EC-BE6F-5B4C-7A403CD02B87}"/>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extLst>
      <p:ext uri="{BB962C8B-B14F-4D97-AF65-F5344CB8AC3E}">
        <p14:creationId xmlns:p14="http://schemas.microsoft.com/office/powerpoint/2010/main" val="3560619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7">
            <a:extLst>
              <a:ext uri="{FF2B5EF4-FFF2-40B4-BE49-F238E27FC236}">
                <a16:creationId xmlns:a16="http://schemas.microsoft.com/office/drawing/2014/main" id="{A57402DA-545E-482F-57DF-3A15663654EE}"/>
              </a:ext>
            </a:extLst>
          </p:cNvPr>
          <p:cNvGrpSpPr/>
          <p:nvPr/>
        </p:nvGrpSpPr>
        <p:grpSpPr>
          <a:xfrm>
            <a:off x="3173310" y="2525453"/>
            <a:ext cx="2476500" cy="2541032"/>
            <a:chOff x="0" y="0"/>
            <a:chExt cx="3429024" cy="3568338"/>
          </a:xfrm>
        </p:grpSpPr>
        <p:sp>
          <p:nvSpPr>
            <p:cNvPr id="10" name="Freeform 8">
              <a:extLst>
                <a:ext uri="{FF2B5EF4-FFF2-40B4-BE49-F238E27FC236}">
                  <a16:creationId xmlns:a16="http://schemas.microsoft.com/office/drawing/2014/main" id="{9719A54F-81D5-4FF5-ACB2-23426203339F}"/>
                </a:ext>
              </a:extLst>
            </p:cNvPr>
            <p:cNvSpPr/>
            <p:nvPr/>
          </p:nvSpPr>
          <p:spPr>
            <a:xfrm>
              <a:off x="0" y="218440"/>
              <a:ext cx="3427754" cy="3349898"/>
            </a:xfrm>
            <a:custGeom>
              <a:avLst/>
              <a:gdLst/>
              <a:ahLst/>
              <a:cxnLst/>
              <a:rect l="l" t="t" r="r" b="b"/>
              <a:pathLst>
                <a:path w="3427754" h="3349898">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3427754" y="3349898"/>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solidFill>
              <a:srgbClr val="A9DAFF"/>
            </a:solidFill>
          </p:spPr>
        </p:sp>
        <p:sp>
          <p:nvSpPr>
            <p:cNvPr id="11" name="Freeform 9">
              <a:extLst>
                <a:ext uri="{FF2B5EF4-FFF2-40B4-BE49-F238E27FC236}">
                  <a16:creationId xmlns:a16="http://schemas.microsoft.com/office/drawing/2014/main" id="{529BABBA-3612-AF08-8118-EEB93795B3E3}"/>
                </a:ext>
              </a:extLst>
            </p:cNvPr>
            <p:cNvSpPr/>
            <p:nvPr/>
          </p:nvSpPr>
          <p:spPr>
            <a:xfrm>
              <a:off x="21590" y="0"/>
              <a:ext cx="2938804" cy="3548018"/>
            </a:xfrm>
            <a:custGeom>
              <a:avLst/>
              <a:gdLst/>
              <a:ahLst/>
              <a:cxnLst/>
              <a:rect l="l" t="t" r="r" b="b"/>
              <a:pathLst>
                <a:path w="2938804" h="3548018">
                  <a:moveTo>
                    <a:pt x="0" y="3433718"/>
                  </a:moveTo>
                  <a:lnTo>
                    <a:pt x="109220" y="3548018"/>
                  </a:lnTo>
                  <a:lnTo>
                    <a:pt x="123190" y="3414668"/>
                  </a:lnTo>
                  <a:lnTo>
                    <a:pt x="0" y="3433718"/>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35A1F4"/>
            </a:solidFill>
          </p:spPr>
        </p:sp>
      </p:grpSp>
      <p:pic>
        <p:nvPicPr>
          <p:cNvPr id="24" name="Picture 23">
            <a:extLst>
              <a:ext uri="{FF2B5EF4-FFF2-40B4-BE49-F238E27FC236}">
                <a16:creationId xmlns:a16="http://schemas.microsoft.com/office/drawing/2014/main" id="{D271A44E-D4CF-3EF3-AFC9-CABE1C0DF6EE}"/>
              </a:ext>
            </a:extLst>
          </p:cNvPr>
          <p:cNvPicPr>
            <a:picLocks noChangeAspect="1"/>
          </p:cNvPicPr>
          <p:nvPr/>
        </p:nvPicPr>
        <p:blipFill rotWithShape="1">
          <a:blip r:embed="rId2"/>
          <a:srcRect l="14568"/>
          <a:stretch/>
        </p:blipFill>
        <p:spPr>
          <a:xfrm>
            <a:off x="0" y="159342"/>
            <a:ext cx="2590800" cy="1707529"/>
          </a:xfrm>
          <a:prstGeom prst="rect">
            <a:avLst/>
          </a:prstGeom>
        </p:spPr>
      </p:pic>
      <p:sp>
        <p:nvSpPr>
          <p:cNvPr id="29" name="TextBox 28">
            <a:extLst>
              <a:ext uri="{FF2B5EF4-FFF2-40B4-BE49-F238E27FC236}">
                <a16:creationId xmlns:a16="http://schemas.microsoft.com/office/drawing/2014/main" id="{E83E09A6-2867-F002-D2E1-762FC342F460}"/>
              </a:ext>
            </a:extLst>
          </p:cNvPr>
          <p:cNvSpPr txBox="1"/>
          <p:nvPr/>
        </p:nvSpPr>
        <p:spPr>
          <a:xfrm>
            <a:off x="3224544" y="3214859"/>
            <a:ext cx="2246987" cy="1569660"/>
          </a:xfrm>
          <a:prstGeom prst="rect">
            <a:avLst/>
          </a:prstGeom>
          <a:noFill/>
        </p:spPr>
        <p:txBody>
          <a:bodyPr wrap="square" rtlCol="0">
            <a:spAutoFit/>
          </a:bodyPr>
          <a:lstStyle/>
          <a:p>
            <a:r>
              <a:rPr lang="en-US" sz="3200" dirty="0">
                <a:latin typeface="DM Sans Bold" charset="0"/>
              </a:rPr>
              <a:t>Preparing the basic</a:t>
            </a:r>
          </a:p>
          <a:p>
            <a:r>
              <a:rPr lang="en-US" sz="3200" dirty="0">
                <a:latin typeface="DM Sans Bold" charset="0"/>
              </a:rPr>
              <a:t>design </a:t>
            </a:r>
            <a:endParaRPr lang="en-IN" sz="3200" dirty="0">
              <a:latin typeface="DM Sans Bold" charset="0"/>
            </a:endParaRPr>
          </a:p>
        </p:txBody>
      </p:sp>
      <p:grpSp>
        <p:nvGrpSpPr>
          <p:cNvPr id="30" name="Group 7">
            <a:extLst>
              <a:ext uri="{FF2B5EF4-FFF2-40B4-BE49-F238E27FC236}">
                <a16:creationId xmlns:a16="http://schemas.microsoft.com/office/drawing/2014/main" id="{1EACE193-FAE3-F4D4-0CDF-FD79F20CBBAC}"/>
              </a:ext>
            </a:extLst>
          </p:cNvPr>
          <p:cNvGrpSpPr/>
          <p:nvPr/>
        </p:nvGrpSpPr>
        <p:grpSpPr>
          <a:xfrm>
            <a:off x="8127287" y="2532688"/>
            <a:ext cx="2475583" cy="2541032"/>
            <a:chOff x="0" y="0"/>
            <a:chExt cx="3427754" cy="3568338"/>
          </a:xfrm>
          <a:solidFill>
            <a:srgbClr val="FFDC5D"/>
          </a:solidFill>
        </p:grpSpPr>
        <p:sp>
          <p:nvSpPr>
            <p:cNvPr id="31" name="Freeform 8">
              <a:extLst>
                <a:ext uri="{FF2B5EF4-FFF2-40B4-BE49-F238E27FC236}">
                  <a16:creationId xmlns:a16="http://schemas.microsoft.com/office/drawing/2014/main" id="{D63DCDDE-5B1F-6B49-5C8A-FF13708489EF}"/>
                </a:ext>
              </a:extLst>
            </p:cNvPr>
            <p:cNvSpPr/>
            <p:nvPr/>
          </p:nvSpPr>
          <p:spPr>
            <a:xfrm>
              <a:off x="0" y="218440"/>
              <a:ext cx="3427754" cy="3349898"/>
            </a:xfrm>
            <a:custGeom>
              <a:avLst/>
              <a:gdLst/>
              <a:ahLst/>
              <a:cxnLst/>
              <a:rect l="l" t="t" r="r" b="b"/>
              <a:pathLst>
                <a:path w="3427754" h="3349898">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3427754" y="3349898"/>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grpFill/>
          </p:spPr>
        </p:sp>
        <p:sp>
          <p:nvSpPr>
            <p:cNvPr id="32" name="Freeform 9">
              <a:extLst>
                <a:ext uri="{FF2B5EF4-FFF2-40B4-BE49-F238E27FC236}">
                  <a16:creationId xmlns:a16="http://schemas.microsoft.com/office/drawing/2014/main" id="{1373C580-29C4-3695-7374-4FA20AC84EC3}"/>
                </a:ext>
              </a:extLst>
            </p:cNvPr>
            <p:cNvSpPr/>
            <p:nvPr/>
          </p:nvSpPr>
          <p:spPr>
            <a:xfrm>
              <a:off x="21590" y="0"/>
              <a:ext cx="2938804" cy="3548018"/>
            </a:xfrm>
            <a:custGeom>
              <a:avLst/>
              <a:gdLst/>
              <a:ahLst/>
              <a:cxnLst/>
              <a:rect l="l" t="t" r="r" b="b"/>
              <a:pathLst>
                <a:path w="2938804" h="3548018">
                  <a:moveTo>
                    <a:pt x="0" y="3433718"/>
                  </a:moveTo>
                  <a:lnTo>
                    <a:pt x="109220" y="3548018"/>
                  </a:lnTo>
                  <a:lnTo>
                    <a:pt x="123190" y="3414668"/>
                  </a:lnTo>
                  <a:lnTo>
                    <a:pt x="0" y="3433718"/>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FFB001"/>
            </a:solidFill>
          </p:spPr>
          <p:txBody>
            <a:bodyPr/>
            <a:lstStyle/>
            <a:p>
              <a:endParaRPr lang="en-IN" dirty="0"/>
            </a:p>
          </p:txBody>
        </p:sp>
      </p:grpSp>
      <p:sp>
        <p:nvSpPr>
          <p:cNvPr id="33" name="TextBox 32">
            <a:extLst>
              <a:ext uri="{FF2B5EF4-FFF2-40B4-BE49-F238E27FC236}">
                <a16:creationId xmlns:a16="http://schemas.microsoft.com/office/drawing/2014/main" id="{3C851991-0A5A-6196-B887-BC6BD275E886}"/>
              </a:ext>
            </a:extLst>
          </p:cNvPr>
          <p:cNvSpPr txBox="1"/>
          <p:nvPr/>
        </p:nvSpPr>
        <p:spPr>
          <a:xfrm>
            <a:off x="8224860" y="3065937"/>
            <a:ext cx="2393603" cy="2000548"/>
          </a:xfrm>
          <a:prstGeom prst="rect">
            <a:avLst/>
          </a:prstGeom>
          <a:noFill/>
        </p:spPr>
        <p:txBody>
          <a:bodyPr wrap="square" rtlCol="0">
            <a:spAutoFit/>
          </a:bodyPr>
          <a:lstStyle/>
          <a:p>
            <a:r>
              <a:rPr lang="en-US" sz="3100" dirty="0">
                <a:latin typeface="DM Sans Bold" charset="0"/>
              </a:rPr>
              <a:t>Creating the DL and driver modules</a:t>
            </a:r>
            <a:endParaRPr lang="en-IN" sz="3100" dirty="0">
              <a:latin typeface="DM Sans Bold" charset="0"/>
            </a:endParaRPr>
          </a:p>
        </p:txBody>
      </p:sp>
      <p:grpSp>
        <p:nvGrpSpPr>
          <p:cNvPr id="34" name="Group 7">
            <a:extLst>
              <a:ext uri="{FF2B5EF4-FFF2-40B4-BE49-F238E27FC236}">
                <a16:creationId xmlns:a16="http://schemas.microsoft.com/office/drawing/2014/main" id="{DBBDB033-5FAE-CF38-A961-7EFD55072E07}"/>
              </a:ext>
            </a:extLst>
          </p:cNvPr>
          <p:cNvGrpSpPr/>
          <p:nvPr/>
        </p:nvGrpSpPr>
        <p:grpSpPr>
          <a:xfrm>
            <a:off x="13048976" y="2436195"/>
            <a:ext cx="2475583" cy="2541032"/>
            <a:chOff x="0" y="0"/>
            <a:chExt cx="3427754" cy="3568338"/>
          </a:xfrm>
          <a:solidFill>
            <a:srgbClr val="97EDAA"/>
          </a:solidFill>
        </p:grpSpPr>
        <p:sp>
          <p:nvSpPr>
            <p:cNvPr id="35" name="Freeform 8">
              <a:extLst>
                <a:ext uri="{FF2B5EF4-FFF2-40B4-BE49-F238E27FC236}">
                  <a16:creationId xmlns:a16="http://schemas.microsoft.com/office/drawing/2014/main" id="{E1CA25CC-B732-FEE8-42BD-2C9DD88F7F16}"/>
                </a:ext>
              </a:extLst>
            </p:cNvPr>
            <p:cNvSpPr/>
            <p:nvPr/>
          </p:nvSpPr>
          <p:spPr>
            <a:xfrm>
              <a:off x="0" y="218440"/>
              <a:ext cx="3427754" cy="3349898"/>
            </a:xfrm>
            <a:custGeom>
              <a:avLst/>
              <a:gdLst/>
              <a:ahLst/>
              <a:cxnLst/>
              <a:rect l="l" t="t" r="r" b="b"/>
              <a:pathLst>
                <a:path w="3427754" h="3349898">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3427754" y="3349898"/>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grpFill/>
          </p:spPr>
        </p:sp>
        <p:sp>
          <p:nvSpPr>
            <p:cNvPr id="36" name="Freeform 9">
              <a:extLst>
                <a:ext uri="{FF2B5EF4-FFF2-40B4-BE49-F238E27FC236}">
                  <a16:creationId xmlns:a16="http://schemas.microsoft.com/office/drawing/2014/main" id="{AFEB9751-9EDE-4CBC-8F03-3038A28F4268}"/>
                </a:ext>
              </a:extLst>
            </p:cNvPr>
            <p:cNvSpPr/>
            <p:nvPr/>
          </p:nvSpPr>
          <p:spPr>
            <a:xfrm>
              <a:off x="21590" y="0"/>
              <a:ext cx="2938804" cy="3548018"/>
            </a:xfrm>
            <a:custGeom>
              <a:avLst/>
              <a:gdLst/>
              <a:ahLst/>
              <a:cxnLst/>
              <a:rect l="l" t="t" r="r" b="b"/>
              <a:pathLst>
                <a:path w="2938804" h="3548018">
                  <a:moveTo>
                    <a:pt x="0" y="3433718"/>
                  </a:moveTo>
                  <a:lnTo>
                    <a:pt x="109220" y="3548018"/>
                  </a:lnTo>
                  <a:lnTo>
                    <a:pt x="123190" y="3414668"/>
                  </a:lnTo>
                  <a:lnTo>
                    <a:pt x="0" y="3433718"/>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43C466"/>
            </a:solidFill>
          </p:spPr>
        </p:sp>
      </p:grpSp>
      <p:sp>
        <p:nvSpPr>
          <p:cNvPr id="37" name="TextBox 36">
            <a:extLst>
              <a:ext uri="{FF2B5EF4-FFF2-40B4-BE49-F238E27FC236}">
                <a16:creationId xmlns:a16="http://schemas.microsoft.com/office/drawing/2014/main" id="{B8535A49-C252-3502-2352-F2AE90C4D70E}"/>
              </a:ext>
            </a:extLst>
          </p:cNvPr>
          <p:cNvSpPr txBox="1"/>
          <p:nvPr/>
        </p:nvSpPr>
        <p:spPr>
          <a:xfrm>
            <a:off x="13060600" y="2969103"/>
            <a:ext cx="2626768" cy="2062103"/>
          </a:xfrm>
          <a:prstGeom prst="rect">
            <a:avLst/>
          </a:prstGeom>
          <a:noFill/>
        </p:spPr>
        <p:txBody>
          <a:bodyPr wrap="square" rtlCol="0">
            <a:spAutoFit/>
          </a:bodyPr>
          <a:lstStyle/>
          <a:p>
            <a:r>
              <a:rPr lang="en-US" sz="3200" dirty="0">
                <a:latin typeface="DM Sans Bold" charset="0"/>
              </a:rPr>
              <a:t>Assembly the sensors and micro-controller</a:t>
            </a:r>
            <a:endParaRPr lang="en-IN" sz="3200" dirty="0">
              <a:latin typeface="DM Sans Bold" charset="0"/>
            </a:endParaRPr>
          </a:p>
        </p:txBody>
      </p:sp>
      <p:grpSp>
        <p:nvGrpSpPr>
          <p:cNvPr id="38" name="Group 7">
            <a:extLst>
              <a:ext uri="{FF2B5EF4-FFF2-40B4-BE49-F238E27FC236}">
                <a16:creationId xmlns:a16="http://schemas.microsoft.com/office/drawing/2014/main" id="{459937C5-5D3E-033B-A142-A15CFBB6C94E}"/>
              </a:ext>
            </a:extLst>
          </p:cNvPr>
          <p:cNvGrpSpPr/>
          <p:nvPr/>
        </p:nvGrpSpPr>
        <p:grpSpPr>
          <a:xfrm>
            <a:off x="13233206" y="7186430"/>
            <a:ext cx="2476500" cy="2541032"/>
            <a:chOff x="0" y="0"/>
            <a:chExt cx="3429024" cy="3568338"/>
          </a:xfrm>
          <a:solidFill>
            <a:srgbClr val="FFC5CD"/>
          </a:solidFill>
        </p:grpSpPr>
        <p:sp>
          <p:nvSpPr>
            <p:cNvPr id="39" name="Freeform 8">
              <a:extLst>
                <a:ext uri="{FF2B5EF4-FFF2-40B4-BE49-F238E27FC236}">
                  <a16:creationId xmlns:a16="http://schemas.microsoft.com/office/drawing/2014/main" id="{B45B9D80-C6C6-F809-5860-635B5674E792}"/>
                </a:ext>
              </a:extLst>
            </p:cNvPr>
            <p:cNvSpPr/>
            <p:nvPr/>
          </p:nvSpPr>
          <p:spPr>
            <a:xfrm>
              <a:off x="0" y="218440"/>
              <a:ext cx="3427754" cy="3349898"/>
            </a:xfrm>
            <a:custGeom>
              <a:avLst/>
              <a:gdLst/>
              <a:ahLst/>
              <a:cxnLst/>
              <a:rect l="l" t="t" r="r" b="b"/>
              <a:pathLst>
                <a:path w="3427754" h="3349898">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3427754" y="3349898"/>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grpFill/>
          </p:spPr>
        </p:sp>
        <p:sp>
          <p:nvSpPr>
            <p:cNvPr id="40" name="Freeform 9">
              <a:extLst>
                <a:ext uri="{FF2B5EF4-FFF2-40B4-BE49-F238E27FC236}">
                  <a16:creationId xmlns:a16="http://schemas.microsoft.com/office/drawing/2014/main" id="{3B5596CA-006E-26CE-4554-3DB2C743C47B}"/>
                </a:ext>
              </a:extLst>
            </p:cNvPr>
            <p:cNvSpPr/>
            <p:nvPr/>
          </p:nvSpPr>
          <p:spPr>
            <a:xfrm>
              <a:off x="21590" y="0"/>
              <a:ext cx="2938804" cy="3548018"/>
            </a:xfrm>
            <a:custGeom>
              <a:avLst/>
              <a:gdLst/>
              <a:ahLst/>
              <a:cxnLst/>
              <a:rect l="l" t="t" r="r" b="b"/>
              <a:pathLst>
                <a:path w="2938804" h="3548018">
                  <a:moveTo>
                    <a:pt x="0" y="3433718"/>
                  </a:moveTo>
                  <a:lnTo>
                    <a:pt x="109220" y="3548018"/>
                  </a:lnTo>
                  <a:lnTo>
                    <a:pt x="123190" y="3414668"/>
                  </a:lnTo>
                  <a:lnTo>
                    <a:pt x="0" y="3433718"/>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FFA2AD"/>
            </a:solidFill>
          </p:spPr>
          <p:txBody>
            <a:bodyPr/>
            <a:lstStyle/>
            <a:p>
              <a:endParaRPr lang="en-IN" dirty="0"/>
            </a:p>
          </p:txBody>
        </p:sp>
      </p:grpSp>
      <p:sp>
        <p:nvSpPr>
          <p:cNvPr id="41" name="TextBox 40">
            <a:extLst>
              <a:ext uri="{FF2B5EF4-FFF2-40B4-BE49-F238E27FC236}">
                <a16:creationId xmlns:a16="http://schemas.microsoft.com/office/drawing/2014/main" id="{95FC140C-F854-5828-F79D-8E8C5C195CEF}"/>
              </a:ext>
            </a:extLst>
          </p:cNvPr>
          <p:cNvSpPr txBox="1"/>
          <p:nvPr/>
        </p:nvSpPr>
        <p:spPr>
          <a:xfrm>
            <a:off x="13329909" y="7781235"/>
            <a:ext cx="2519166" cy="1938992"/>
          </a:xfrm>
          <a:prstGeom prst="rect">
            <a:avLst/>
          </a:prstGeom>
          <a:noFill/>
        </p:spPr>
        <p:txBody>
          <a:bodyPr wrap="square" rtlCol="0">
            <a:spAutoFit/>
          </a:bodyPr>
          <a:lstStyle/>
          <a:p>
            <a:r>
              <a:rPr lang="en-US" sz="3000" dirty="0">
                <a:latin typeface="DM Sans Bold" charset="0"/>
              </a:rPr>
              <a:t>Uploading the modules to  micro-controller</a:t>
            </a:r>
            <a:endParaRPr lang="en-IN" sz="3000" dirty="0">
              <a:latin typeface="DM Sans Bold" charset="0"/>
            </a:endParaRPr>
          </a:p>
        </p:txBody>
      </p:sp>
      <p:grpSp>
        <p:nvGrpSpPr>
          <p:cNvPr id="42" name="Group 7">
            <a:extLst>
              <a:ext uri="{FF2B5EF4-FFF2-40B4-BE49-F238E27FC236}">
                <a16:creationId xmlns:a16="http://schemas.microsoft.com/office/drawing/2014/main" id="{B1E9C772-80F5-2A96-C9A8-4E52610D759B}"/>
              </a:ext>
            </a:extLst>
          </p:cNvPr>
          <p:cNvGrpSpPr/>
          <p:nvPr/>
        </p:nvGrpSpPr>
        <p:grpSpPr>
          <a:xfrm>
            <a:off x="8183869" y="7165838"/>
            <a:ext cx="2475583" cy="2541032"/>
            <a:chOff x="0" y="0"/>
            <a:chExt cx="3427754" cy="3568338"/>
          </a:xfrm>
          <a:solidFill>
            <a:srgbClr val="C2B5FF"/>
          </a:solidFill>
        </p:grpSpPr>
        <p:sp>
          <p:nvSpPr>
            <p:cNvPr id="43" name="Freeform 8">
              <a:extLst>
                <a:ext uri="{FF2B5EF4-FFF2-40B4-BE49-F238E27FC236}">
                  <a16:creationId xmlns:a16="http://schemas.microsoft.com/office/drawing/2014/main" id="{70B46829-9F1D-9EAD-82A6-15E7898D5991}"/>
                </a:ext>
              </a:extLst>
            </p:cNvPr>
            <p:cNvSpPr/>
            <p:nvPr/>
          </p:nvSpPr>
          <p:spPr>
            <a:xfrm>
              <a:off x="0" y="218440"/>
              <a:ext cx="3427754" cy="3349898"/>
            </a:xfrm>
            <a:custGeom>
              <a:avLst/>
              <a:gdLst/>
              <a:ahLst/>
              <a:cxnLst/>
              <a:rect l="l" t="t" r="r" b="b"/>
              <a:pathLst>
                <a:path w="3427754" h="3349898">
                  <a:moveTo>
                    <a:pt x="0" y="16510"/>
                  </a:moveTo>
                  <a:cubicBezTo>
                    <a:pt x="0" y="16510"/>
                    <a:pt x="2540" y="345440"/>
                    <a:pt x="2540" y="828690"/>
                  </a:cubicBezTo>
                  <a:cubicBezTo>
                    <a:pt x="2540" y="1510680"/>
                    <a:pt x="7620" y="2168798"/>
                    <a:pt x="7620" y="2429148"/>
                  </a:cubicBezTo>
                  <a:cubicBezTo>
                    <a:pt x="7620" y="2623458"/>
                    <a:pt x="16510" y="3022238"/>
                    <a:pt x="21590" y="3214008"/>
                  </a:cubicBezTo>
                  <a:lnTo>
                    <a:pt x="130810" y="3328308"/>
                  </a:lnTo>
                  <a:cubicBezTo>
                    <a:pt x="275590" y="3335928"/>
                    <a:pt x="543560" y="3349898"/>
                    <a:pt x="793750" y="3349898"/>
                  </a:cubicBezTo>
                  <a:lnTo>
                    <a:pt x="3427754" y="3349898"/>
                  </a:lnTo>
                  <a:lnTo>
                    <a:pt x="3427754" y="735499"/>
                  </a:lnTo>
                  <a:cubicBezTo>
                    <a:pt x="3427754" y="323850"/>
                    <a:pt x="3418864" y="46990"/>
                    <a:pt x="3418864" y="46990"/>
                  </a:cubicBezTo>
                  <a:cubicBezTo>
                    <a:pt x="3263924" y="26670"/>
                    <a:pt x="3107714" y="16510"/>
                    <a:pt x="2950234" y="17780"/>
                  </a:cubicBezTo>
                  <a:cubicBezTo>
                    <a:pt x="2677184" y="17780"/>
                    <a:pt x="944880" y="22860"/>
                    <a:pt x="694690" y="13970"/>
                  </a:cubicBezTo>
                  <a:cubicBezTo>
                    <a:pt x="360680" y="0"/>
                    <a:pt x="0" y="16510"/>
                    <a:pt x="0" y="16510"/>
                  </a:cubicBezTo>
                  <a:close/>
                </a:path>
              </a:pathLst>
            </a:custGeom>
            <a:grpFill/>
          </p:spPr>
          <p:txBody>
            <a:bodyPr/>
            <a:lstStyle/>
            <a:p>
              <a:endParaRPr lang="en-US" sz="2800" dirty="0">
                <a:latin typeface="DM Sans Bold" charset="0"/>
              </a:endParaRPr>
            </a:p>
          </p:txBody>
        </p:sp>
        <p:sp>
          <p:nvSpPr>
            <p:cNvPr id="44" name="Freeform 9">
              <a:extLst>
                <a:ext uri="{FF2B5EF4-FFF2-40B4-BE49-F238E27FC236}">
                  <a16:creationId xmlns:a16="http://schemas.microsoft.com/office/drawing/2014/main" id="{FD3108AF-8F09-6895-C400-6082E44934A1}"/>
                </a:ext>
              </a:extLst>
            </p:cNvPr>
            <p:cNvSpPr/>
            <p:nvPr/>
          </p:nvSpPr>
          <p:spPr>
            <a:xfrm>
              <a:off x="21590" y="0"/>
              <a:ext cx="2938804" cy="3548018"/>
            </a:xfrm>
            <a:custGeom>
              <a:avLst/>
              <a:gdLst/>
              <a:ahLst/>
              <a:cxnLst/>
              <a:rect l="l" t="t" r="r" b="b"/>
              <a:pathLst>
                <a:path w="2938804" h="3548018">
                  <a:moveTo>
                    <a:pt x="0" y="3433718"/>
                  </a:moveTo>
                  <a:lnTo>
                    <a:pt x="109220" y="3548018"/>
                  </a:lnTo>
                  <a:lnTo>
                    <a:pt x="123190" y="3414668"/>
                  </a:lnTo>
                  <a:lnTo>
                    <a:pt x="0" y="3433718"/>
                  </a:lnTo>
                  <a:close/>
                  <a:moveTo>
                    <a:pt x="1739924" y="106680"/>
                  </a:moveTo>
                  <a:cubicBezTo>
                    <a:pt x="1739924" y="106680"/>
                    <a:pt x="2157754" y="64770"/>
                    <a:pt x="2294914" y="55880"/>
                  </a:cubicBezTo>
                  <a:cubicBezTo>
                    <a:pt x="2432074" y="46990"/>
                    <a:pt x="2912134" y="0"/>
                    <a:pt x="2912134" y="0"/>
                  </a:cubicBezTo>
                  <a:cubicBezTo>
                    <a:pt x="2905784" y="41910"/>
                    <a:pt x="2904514" y="86360"/>
                    <a:pt x="2909594" y="128270"/>
                  </a:cubicBezTo>
                  <a:cubicBezTo>
                    <a:pt x="2915944" y="167640"/>
                    <a:pt x="2918484" y="208280"/>
                    <a:pt x="2917214" y="248920"/>
                  </a:cubicBezTo>
                  <a:lnTo>
                    <a:pt x="2938804" y="318770"/>
                  </a:lnTo>
                  <a:lnTo>
                    <a:pt x="2928644" y="419100"/>
                  </a:lnTo>
                  <a:cubicBezTo>
                    <a:pt x="2928644" y="419100"/>
                    <a:pt x="2178074" y="454660"/>
                    <a:pt x="2040914" y="471170"/>
                  </a:cubicBezTo>
                  <a:cubicBezTo>
                    <a:pt x="1903754" y="487680"/>
                    <a:pt x="1699284" y="486410"/>
                    <a:pt x="1699284" y="486410"/>
                  </a:cubicBezTo>
                  <a:cubicBezTo>
                    <a:pt x="1699284" y="486410"/>
                    <a:pt x="1691664" y="365760"/>
                    <a:pt x="1704364" y="322580"/>
                  </a:cubicBezTo>
                  <a:cubicBezTo>
                    <a:pt x="1714524" y="288290"/>
                    <a:pt x="1718334" y="251460"/>
                    <a:pt x="1713254" y="214630"/>
                  </a:cubicBezTo>
                  <a:cubicBezTo>
                    <a:pt x="1713254" y="186690"/>
                    <a:pt x="1739924" y="106680"/>
                    <a:pt x="1739924" y="106680"/>
                  </a:cubicBezTo>
                  <a:close/>
                </a:path>
              </a:pathLst>
            </a:custGeom>
            <a:solidFill>
              <a:srgbClr val="9F8BFF"/>
            </a:solidFill>
          </p:spPr>
          <p:txBody>
            <a:bodyPr/>
            <a:lstStyle/>
            <a:p>
              <a:endParaRPr lang="en-IN" dirty="0"/>
            </a:p>
          </p:txBody>
        </p:sp>
      </p:grpSp>
      <p:sp>
        <p:nvSpPr>
          <p:cNvPr id="46" name="TextBox 45">
            <a:extLst>
              <a:ext uri="{FF2B5EF4-FFF2-40B4-BE49-F238E27FC236}">
                <a16:creationId xmlns:a16="http://schemas.microsoft.com/office/drawing/2014/main" id="{3C52D7C3-1D74-7DA6-8BFA-EE9DD12B70EC}"/>
              </a:ext>
            </a:extLst>
          </p:cNvPr>
          <p:cNvSpPr txBox="1"/>
          <p:nvPr/>
        </p:nvSpPr>
        <p:spPr>
          <a:xfrm>
            <a:off x="8221853" y="7439779"/>
            <a:ext cx="2457259" cy="2246769"/>
          </a:xfrm>
          <a:prstGeom prst="rect">
            <a:avLst/>
          </a:prstGeom>
          <a:noFill/>
        </p:spPr>
        <p:txBody>
          <a:bodyPr wrap="square" rtlCol="0">
            <a:spAutoFit/>
          </a:bodyPr>
          <a:lstStyle/>
          <a:p>
            <a:r>
              <a:rPr lang="en-US" sz="2800" dirty="0">
                <a:latin typeface="DM Sans Bold" charset="0"/>
              </a:rPr>
              <a:t>Testing our Autonomous cleaning bot on different surfaces</a:t>
            </a:r>
            <a:endParaRPr lang="en-IN" sz="2800" dirty="0">
              <a:latin typeface="DM Sans Bold" charset="0"/>
            </a:endParaRPr>
          </a:p>
        </p:txBody>
      </p:sp>
      <p:pic>
        <p:nvPicPr>
          <p:cNvPr id="53" name="Picture 52">
            <a:extLst>
              <a:ext uri="{FF2B5EF4-FFF2-40B4-BE49-F238E27FC236}">
                <a16:creationId xmlns:a16="http://schemas.microsoft.com/office/drawing/2014/main" id="{1CDA3F23-6CCF-53F4-C142-A2893F292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5936026" y="2943296"/>
            <a:ext cx="1930753" cy="1930753"/>
          </a:xfrm>
          <a:prstGeom prst="rect">
            <a:avLst/>
          </a:prstGeom>
        </p:spPr>
      </p:pic>
      <p:pic>
        <p:nvPicPr>
          <p:cNvPr id="54" name="Picture 53">
            <a:extLst>
              <a:ext uri="{FF2B5EF4-FFF2-40B4-BE49-F238E27FC236}">
                <a16:creationId xmlns:a16="http://schemas.microsoft.com/office/drawing/2014/main" id="{616AB080-41D4-9990-6B31-B9EF8A7C9E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0807227" y="2954866"/>
            <a:ext cx="1930753" cy="1930753"/>
          </a:xfrm>
          <a:prstGeom prst="rect">
            <a:avLst/>
          </a:prstGeom>
        </p:spPr>
      </p:pic>
      <p:pic>
        <p:nvPicPr>
          <p:cNvPr id="55" name="Picture 54">
            <a:extLst>
              <a:ext uri="{FF2B5EF4-FFF2-40B4-BE49-F238E27FC236}">
                <a16:creationId xmlns:a16="http://schemas.microsoft.com/office/drawing/2014/main" id="{D294235D-F1B1-4F9E-DD2F-EC6E92FE64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514106">
            <a:off x="13300150" y="5158230"/>
            <a:ext cx="1930753" cy="1930753"/>
          </a:xfrm>
          <a:prstGeom prst="rect">
            <a:avLst/>
          </a:prstGeom>
        </p:spPr>
      </p:pic>
      <p:pic>
        <p:nvPicPr>
          <p:cNvPr id="56" name="Picture 55">
            <a:extLst>
              <a:ext uri="{FF2B5EF4-FFF2-40B4-BE49-F238E27FC236}">
                <a16:creationId xmlns:a16="http://schemas.microsoft.com/office/drawing/2014/main" id="{6D75C92F-A3EC-68F0-E43D-23087F09B5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0953501" y="7588318"/>
            <a:ext cx="1930753" cy="1930753"/>
          </a:xfrm>
          <a:prstGeom prst="rect">
            <a:avLst/>
          </a:prstGeom>
        </p:spPr>
      </p:pic>
      <p:grpSp>
        <p:nvGrpSpPr>
          <p:cNvPr id="58" name="Group 10">
            <a:extLst>
              <a:ext uri="{FF2B5EF4-FFF2-40B4-BE49-F238E27FC236}">
                <a16:creationId xmlns:a16="http://schemas.microsoft.com/office/drawing/2014/main" id="{D56958A4-64B5-B94F-0F0F-83E54D613FE6}"/>
              </a:ext>
            </a:extLst>
          </p:cNvPr>
          <p:cNvGrpSpPr/>
          <p:nvPr/>
        </p:nvGrpSpPr>
        <p:grpSpPr>
          <a:xfrm>
            <a:off x="5936026" y="297258"/>
            <a:ext cx="5684951" cy="2046582"/>
            <a:chOff x="0" y="0"/>
            <a:chExt cx="7579935" cy="2728777"/>
          </a:xfrm>
        </p:grpSpPr>
        <p:pic>
          <p:nvPicPr>
            <p:cNvPr id="59" name="Picture 11">
              <a:extLst>
                <a:ext uri="{FF2B5EF4-FFF2-40B4-BE49-F238E27FC236}">
                  <a16:creationId xmlns:a16="http://schemas.microsoft.com/office/drawing/2014/main" id="{6D22A846-0A0E-8BAD-3BCE-7EECF178B5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7579935" cy="2728777"/>
            </a:xfrm>
            <a:prstGeom prst="rect">
              <a:avLst/>
            </a:prstGeom>
          </p:spPr>
        </p:pic>
        <p:sp>
          <p:nvSpPr>
            <p:cNvPr id="60" name="TextBox 12">
              <a:extLst>
                <a:ext uri="{FF2B5EF4-FFF2-40B4-BE49-F238E27FC236}">
                  <a16:creationId xmlns:a16="http://schemas.microsoft.com/office/drawing/2014/main" id="{63D1F473-4012-C6FE-E87E-8EB650C81EFB}"/>
                </a:ext>
              </a:extLst>
            </p:cNvPr>
            <p:cNvSpPr txBox="1"/>
            <p:nvPr/>
          </p:nvSpPr>
          <p:spPr>
            <a:xfrm>
              <a:off x="1572100" y="469536"/>
              <a:ext cx="5410398" cy="1047115"/>
            </a:xfrm>
            <a:prstGeom prst="rect">
              <a:avLst/>
            </a:prstGeom>
          </p:spPr>
          <p:txBody>
            <a:bodyPr lIns="0" tIns="0" rIns="0" bIns="0" rtlCol="0" anchor="t">
              <a:spAutoFit/>
            </a:bodyPr>
            <a:lstStyle/>
            <a:p>
              <a:pPr>
                <a:lnSpc>
                  <a:spcPts val="5880"/>
                </a:lnSpc>
              </a:pPr>
              <a:r>
                <a:rPr lang="en-US" sz="5600" dirty="0">
                  <a:solidFill>
                    <a:srgbClr val="FFFFFF"/>
                  </a:solidFill>
                  <a:latin typeface="DM Sans Bold" charset="0"/>
                </a:rPr>
                <a:t>Work Plan</a:t>
              </a:r>
            </a:p>
          </p:txBody>
        </p:sp>
      </p:grpSp>
      <p:grpSp>
        <p:nvGrpSpPr>
          <p:cNvPr id="71" name="Group 11">
            <a:extLst>
              <a:ext uri="{FF2B5EF4-FFF2-40B4-BE49-F238E27FC236}">
                <a16:creationId xmlns:a16="http://schemas.microsoft.com/office/drawing/2014/main" id="{5CFC643A-2CC3-F6C0-6254-EBAE2FE11F7D}"/>
              </a:ext>
            </a:extLst>
          </p:cNvPr>
          <p:cNvGrpSpPr/>
          <p:nvPr/>
        </p:nvGrpSpPr>
        <p:grpSpPr>
          <a:xfrm>
            <a:off x="6747398" y="6293318"/>
            <a:ext cx="583201" cy="583201"/>
            <a:chOff x="0" y="0"/>
            <a:chExt cx="6350000" cy="6350000"/>
          </a:xfrm>
          <a:solidFill>
            <a:srgbClr val="35A1F4"/>
          </a:solidFill>
        </p:grpSpPr>
        <p:sp>
          <p:nvSpPr>
            <p:cNvPr id="72" name="Freeform 12">
              <a:extLst>
                <a:ext uri="{FF2B5EF4-FFF2-40B4-BE49-F238E27FC236}">
                  <a16:creationId xmlns:a16="http://schemas.microsoft.com/office/drawing/2014/main" id="{029261FF-A609-1C7D-D2E9-10D8DAFDEB4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3" name="Group 11">
            <a:extLst>
              <a:ext uri="{FF2B5EF4-FFF2-40B4-BE49-F238E27FC236}">
                <a16:creationId xmlns:a16="http://schemas.microsoft.com/office/drawing/2014/main" id="{A27262A2-4CA6-B17A-00D5-2FB64C490E3C}"/>
              </a:ext>
            </a:extLst>
          </p:cNvPr>
          <p:cNvGrpSpPr/>
          <p:nvPr/>
        </p:nvGrpSpPr>
        <p:grpSpPr>
          <a:xfrm>
            <a:off x="2687340" y="8137518"/>
            <a:ext cx="583201" cy="583201"/>
            <a:chOff x="0" y="0"/>
            <a:chExt cx="6350000" cy="6350000"/>
          </a:xfrm>
          <a:solidFill>
            <a:srgbClr val="FFB001"/>
          </a:solidFill>
        </p:grpSpPr>
        <p:sp>
          <p:nvSpPr>
            <p:cNvPr id="74" name="Freeform 12">
              <a:extLst>
                <a:ext uri="{FF2B5EF4-FFF2-40B4-BE49-F238E27FC236}">
                  <a16:creationId xmlns:a16="http://schemas.microsoft.com/office/drawing/2014/main" id="{AF7B5CAF-DD11-567F-5F0A-F0B43D93388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5" name="Group 11">
            <a:extLst>
              <a:ext uri="{FF2B5EF4-FFF2-40B4-BE49-F238E27FC236}">
                <a16:creationId xmlns:a16="http://schemas.microsoft.com/office/drawing/2014/main" id="{AB6E0620-FAEA-C141-FDB6-CA8D362DCD73}"/>
              </a:ext>
            </a:extLst>
          </p:cNvPr>
          <p:cNvGrpSpPr/>
          <p:nvPr/>
        </p:nvGrpSpPr>
        <p:grpSpPr>
          <a:xfrm>
            <a:off x="2551447" y="8000945"/>
            <a:ext cx="583201" cy="583201"/>
            <a:chOff x="0" y="0"/>
            <a:chExt cx="6350000" cy="6350000"/>
          </a:xfrm>
          <a:solidFill>
            <a:srgbClr val="43C466"/>
          </a:solidFill>
        </p:grpSpPr>
        <p:sp>
          <p:nvSpPr>
            <p:cNvPr id="76" name="Freeform 12">
              <a:extLst>
                <a:ext uri="{FF2B5EF4-FFF2-40B4-BE49-F238E27FC236}">
                  <a16:creationId xmlns:a16="http://schemas.microsoft.com/office/drawing/2014/main" id="{D6DCD2A1-FF5F-B9DD-1726-1F113AFE20B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7" name="Group 11">
            <a:extLst>
              <a:ext uri="{FF2B5EF4-FFF2-40B4-BE49-F238E27FC236}">
                <a16:creationId xmlns:a16="http://schemas.microsoft.com/office/drawing/2014/main" id="{E02997AC-E9E6-918F-8AB5-213ECBCBFB3A}"/>
              </a:ext>
            </a:extLst>
          </p:cNvPr>
          <p:cNvGrpSpPr/>
          <p:nvPr/>
        </p:nvGrpSpPr>
        <p:grpSpPr>
          <a:xfrm>
            <a:off x="1589977" y="4709077"/>
            <a:ext cx="583201" cy="583201"/>
            <a:chOff x="0" y="0"/>
            <a:chExt cx="6350000" cy="6350000"/>
          </a:xfrm>
          <a:solidFill>
            <a:srgbClr val="9F8BFF"/>
          </a:solidFill>
        </p:grpSpPr>
        <p:sp>
          <p:nvSpPr>
            <p:cNvPr id="78" name="Freeform 12">
              <a:extLst>
                <a:ext uri="{FF2B5EF4-FFF2-40B4-BE49-F238E27FC236}">
                  <a16:creationId xmlns:a16="http://schemas.microsoft.com/office/drawing/2014/main" id="{E423B9FD-7954-98CF-D315-D6F18AC7AB5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9" name="Group 11">
            <a:extLst>
              <a:ext uri="{FF2B5EF4-FFF2-40B4-BE49-F238E27FC236}">
                <a16:creationId xmlns:a16="http://schemas.microsoft.com/office/drawing/2014/main" id="{3337CF88-14C7-4885-960D-BF8377F2AC9A}"/>
              </a:ext>
            </a:extLst>
          </p:cNvPr>
          <p:cNvGrpSpPr/>
          <p:nvPr/>
        </p:nvGrpSpPr>
        <p:grpSpPr>
          <a:xfrm>
            <a:off x="1174348" y="4383181"/>
            <a:ext cx="583201" cy="583201"/>
            <a:chOff x="0" y="0"/>
            <a:chExt cx="6350000" cy="6350000"/>
          </a:xfrm>
          <a:solidFill>
            <a:srgbClr val="FFA2AD"/>
          </a:solidFill>
        </p:grpSpPr>
        <p:sp>
          <p:nvSpPr>
            <p:cNvPr id="80" name="Freeform 12">
              <a:extLst>
                <a:ext uri="{FF2B5EF4-FFF2-40B4-BE49-F238E27FC236}">
                  <a16:creationId xmlns:a16="http://schemas.microsoft.com/office/drawing/2014/main" id="{AE606E13-18B8-7346-B90A-B4A340C52E0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87" name="Group 11">
            <a:extLst>
              <a:ext uri="{FF2B5EF4-FFF2-40B4-BE49-F238E27FC236}">
                <a16:creationId xmlns:a16="http://schemas.microsoft.com/office/drawing/2014/main" id="{4BCC4531-5EC1-D02A-B905-2DFF3EA26B47}"/>
              </a:ext>
            </a:extLst>
          </p:cNvPr>
          <p:cNvGrpSpPr/>
          <p:nvPr/>
        </p:nvGrpSpPr>
        <p:grpSpPr>
          <a:xfrm>
            <a:off x="6901402" y="6123606"/>
            <a:ext cx="583201" cy="583201"/>
            <a:chOff x="0" y="0"/>
            <a:chExt cx="6350000" cy="6350000"/>
          </a:xfrm>
          <a:solidFill>
            <a:schemeClr val="tx1"/>
          </a:solidFill>
        </p:grpSpPr>
        <p:sp>
          <p:nvSpPr>
            <p:cNvPr id="88" name="Freeform 12">
              <a:extLst>
                <a:ext uri="{FF2B5EF4-FFF2-40B4-BE49-F238E27FC236}">
                  <a16:creationId xmlns:a16="http://schemas.microsoft.com/office/drawing/2014/main" id="{81F9EDB5-3544-2D32-2D24-C6E38F64E3B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extLst>
      <p:ext uri="{BB962C8B-B14F-4D97-AF65-F5344CB8AC3E}">
        <p14:creationId xmlns:p14="http://schemas.microsoft.com/office/powerpoint/2010/main" val="3264112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a:extLst>
              <a:ext uri="{FF2B5EF4-FFF2-40B4-BE49-F238E27FC236}">
                <a16:creationId xmlns:a16="http://schemas.microsoft.com/office/drawing/2014/main" id="{BFD151E7-C6F6-DD73-DD79-E374AE3B8B2A}"/>
              </a:ext>
            </a:extLst>
          </p:cNvPr>
          <p:cNvGrpSpPr/>
          <p:nvPr/>
        </p:nvGrpSpPr>
        <p:grpSpPr>
          <a:xfrm>
            <a:off x="5029200" y="1383690"/>
            <a:ext cx="7924800" cy="7783657"/>
            <a:chOff x="0" y="0"/>
            <a:chExt cx="3801184" cy="3042492"/>
          </a:xfrm>
          <a:solidFill>
            <a:srgbClr val="FFEFF1"/>
          </a:solidFill>
        </p:grpSpPr>
        <p:sp>
          <p:nvSpPr>
            <p:cNvPr id="3" name="Freeform 9">
              <a:extLst>
                <a:ext uri="{FF2B5EF4-FFF2-40B4-BE49-F238E27FC236}">
                  <a16:creationId xmlns:a16="http://schemas.microsoft.com/office/drawing/2014/main" id="{1B68F8A2-9F8F-86F0-4A81-3A8206CA58CC}"/>
                </a:ext>
              </a:extLst>
            </p:cNvPr>
            <p:cNvSpPr/>
            <p:nvPr/>
          </p:nvSpPr>
          <p:spPr>
            <a:xfrm>
              <a:off x="0" y="0"/>
              <a:ext cx="3801183" cy="3042492"/>
            </a:xfrm>
            <a:custGeom>
              <a:avLst/>
              <a:gdLst/>
              <a:ahLst/>
              <a:cxnLst/>
              <a:rect l="l" t="t" r="r" b="b"/>
              <a:pathLst>
                <a:path w="3801183" h="3042492">
                  <a:moveTo>
                    <a:pt x="3676724" y="3042491"/>
                  </a:moveTo>
                  <a:lnTo>
                    <a:pt x="124460" y="3042491"/>
                  </a:lnTo>
                  <a:cubicBezTo>
                    <a:pt x="55880" y="3042491"/>
                    <a:pt x="0" y="2986611"/>
                    <a:pt x="0" y="2918032"/>
                  </a:cubicBezTo>
                  <a:lnTo>
                    <a:pt x="0" y="124460"/>
                  </a:lnTo>
                  <a:cubicBezTo>
                    <a:pt x="0" y="55880"/>
                    <a:pt x="55880" y="0"/>
                    <a:pt x="124460" y="0"/>
                  </a:cubicBezTo>
                  <a:lnTo>
                    <a:pt x="3676724" y="0"/>
                  </a:lnTo>
                  <a:cubicBezTo>
                    <a:pt x="3745304" y="0"/>
                    <a:pt x="3801183" y="55880"/>
                    <a:pt x="3801183" y="124460"/>
                  </a:cubicBezTo>
                  <a:lnTo>
                    <a:pt x="3801183" y="2918032"/>
                  </a:lnTo>
                  <a:cubicBezTo>
                    <a:pt x="3801183" y="2986612"/>
                    <a:pt x="3745304" y="3042492"/>
                    <a:pt x="3676724" y="3042492"/>
                  </a:cubicBezTo>
                  <a:close/>
                </a:path>
              </a:pathLst>
            </a:custGeom>
            <a:grpFill/>
          </p:spPr>
        </p:sp>
      </p:grpSp>
      <p:pic>
        <p:nvPicPr>
          <p:cNvPr id="53" name="Picture 52">
            <a:extLst>
              <a:ext uri="{FF2B5EF4-FFF2-40B4-BE49-F238E27FC236}">
                <a16:creationId xmlns:a16="http://schemas.microsoft.com/office/drawing/2014/main" id="{1CDA3F23-6CCF-53F4-C142-A2893F292B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8464337" y="3444469"/>
            <a:ext cx="825925" cy="456323"/>
          </a:xfrm>
          <a:prstGeom prst="rect">
            <a:avLst/>
          </a:prstGeom>
        </p:spPr>
      </p:pic>
      <p:grpSp>
        <p:nvGrpSpPr>
          <p:cNvPr id="4" name="Group 6">
            <a:extLst>
              <a:ext uri="{FF2B5EF4-FFF2-40B4-BE49-F238E27FC236}">
                <a16:creationId xmlns:a16="http://schemas.microsoft.com/office/drawing/2014/main" id="{BEC2A1F0-6955-2056-5239-928034FC75E0}"/>
              </a:ext>
            </a:extLst>
          </p:cNvPr>
          <p:cNvGrpSpPr/>
          <p:nvPr/>
        </p:nvGrpSpPr>
        <p:grpSpPr>
          <a:xfrm rot="10800000">
            <a:off x="1070059" y="4188466"/>
            <a:ext cx="2644234" cy="2309232"/>
            <a:chOff x="0" y="0"/>
            <a:chExt cx="3801184" cy="3042492"/>
          </a:xfrm>
        </p:grpSpPr>
        <p:sp>
          <p:nvSpPr>
            <p:cNvPr id="5" name="Freeform 7">
              <a:extLst>
                <a:ext uri="{FF2B5EF4-FFF2-40B4-BE49-F238E27FC236}">
                  <a16:creationId xmlns:a16="http://schemas.microsoft.com/office/drawing/2014/main" id="{ED91BF69-08BB-41D6-F7B4-B08F22B6160E}"/>
                </a:ext>
              </a:extLst>
            </p:cNvPr>
            <p:cNvSpPr/>
            <p:nvPr/>
          </p:nvSpPr>
          <p:spPr>
            <a:xfrm>
              <a:off x="0" y="0"/>
              <a:ext cx="3801183" cy="3042492"/>
            </a:xfrm>
            <a:custGeom>
              <a:avLst/>
              <a:gdLst/>
              <a:ahLst/>
              <a:cxnLst/>
              <a:rect l="l" t="t" r="r" b="b"/>
              <a:pathLst>
                <a:path w="3801183" h="3042492">
                  <a:moveTo>
                    <a:pt x="3676724" y="3042491"/>
                  </a:moveTo>
                  <a:lnTo>
                    <a:pt x="124460" y="3042491"/>
                  </a:lnTo>
                  <a:cubicBezTo>
                    <a:pt x="55880" y="3042491"/>
                    <a:pt x="0" y="2986611"/>
                    <a:pt x="0" y="2918032"/>
                  </a:cubicBezTo>
                  <a:lnTo>
                    <a:pt x="0" y="124460"/>
                  </a:lnTo>
                  <a:cubicBezTo>
                    <a:pt x="0" y="55880"/>
                    <a:pt x="55880" y="0"/>
                    <a:pt x="124460" y="0"/>
                  </a:cubicBezTo>
                  <a:lnTo>
                    <a:pt x="3676724" y="0"/>
                  </a:lnTo>
                  <a:cubicBezTo>
                    <a:pt x="3745304" y="0"/>
                    <a:pt x="3801183" y="55880"/>
                    <a:pt x="3801183" y="124460"/>
                  </a:cubicBezTo>
                  <a:lnTo>
                    <a:pt x="3801183" y="2918032"/>
                  </a:lnTo>
                  <a:cubicBezTo>
                    <a:pt x="3801183" y="2986612"/>
                    <a:pt x="3745304" y="3042492"/>
                    <a:pt x="3676724" y="3042492"/>
                  </a:cubicBezTo>
                  <a:close/>
                </a:path>
              </a:pathLst>
            </a:custGeom>
            <a:solidFill>
              <a:srgbClr val="FFF9DA"/>
            </a:solidFill>
          </p:spPr>
        </p:sp>
      </p:grpSp>
      <p:pic>
        <p:nvPicPr>
          <p:cNvPr id="24" name="Picture 23">
            <a:extLst>
              <a:ext uri="{FF2B5EF4-FFF2-40B4-BE49-F238E27FC236}">
                <a16:creationId xmlns:a16="http://schemas.microsoft.com/office/drawing/2014/main" id="{D271A44E-D4CF-3EF3-AFC9-CABE1C0DF6EE}"/>
              </a:ext>
            </a:extLst>
          </p:cNvPr>
          <p:cNvPicPr>
            <a:picLocks noChangeAspect="1"/>
          </p:cNvPicPr>
          <p:nvPr/>
        </p:nvPicPr>
        <p:blipFill rotWithShape="1">
          <a:blip r:embed="rId3"/>
          <a:srcRect l="14568"/>
          <a:stretch/>
        </p:blipFill>
        <p:spPr>
          <a:xfrm>
            <a:off x="0" y="159342"/>
            <a:ext cx="2590800" cy="1707529"/>
          </a:xfrm>
          <a:prstGeom prst="rect">
            <a:avLst/>
          </a:prstGeom>
        </p:spPr>
      </p:pic>
      <p:sp>
        <p:nvSpPr>
          <p:cNvPr id="29" name="TextBox 28">
            <a:extLst>
              <a:ext uri="{FF2B5EF4-FFF2-40B4-BE49-F238E27FC236}">
                <a16:creationId xmlns:a16="http://schemas.microsoft.com/office/drawing/2014/main" id="{E83E09A6-2867-F002-D2E1-762FC342F460}"/>
              </a:ext>
            </a:extLst>
          </p:cNvPr>
          <p:cNvSpPr txBox="1"/>
          <p:nvPr/>
        </p:nvSpPr>
        <p:spPr>
          <a:xfrm>
            <a:off x="1762353" y="5070227"/>
            <a:ext cx="1656894" cy="584775"/>
          </a:xfrm>
          <a:prstGeom prst="rect">
            <a:avLst/>
          </a:prstGeom>
          <a:noFill/>
        </p:spPr>
        <p:txBody>
          <a:bodyPr wrap="square" rtlCol="0">
            <a:spAutoFit/>
          </a:bodyPr>
          <a:lstStyle/>
          <a:p>
            <a:r>
              <a:rPr lang="en-IN" sz="3200" dirty="0">
                <a:latin typeface="DM Sans Bold" charset="0"/>
              </a:rPr>
              <a:t>Input</a:t>
            </a:r>
          </a:p>
        </p:txBody>
      </p:sp>
      <p:pic>
        <p:nvPicPr>
          <p:cNvPr id="54" name="Picture 53">
            <a:extLst>
              <a:ext uri="{FF2B5EF4-FFF2-40B4-BE49-F238E27FC236}">
                <a16:creationId xmlns:a16="http://schemas.microsoft.com/office/drawing/2014/main" id="{616AB080-41D4-9990-6B31-B9EF8A7C9E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63776" y="4672011"/>
            <a:ext cx="1930753" cy="1342141"/>
          </a:xfrm>
          <a:prstGeom prst="rect">
            <a:avLst/>
          </a:prstGeom>
        </p:spPr>
      </p:pic>
      <p:grpSp>
        <p:nvGrpSpPr>
          <p:cNvPr id="73" name="Group 11">
            <a:extLst>
              <a:ext uri="{FF2B5EF4-FFF2-40B4-BE49-F238E27FC236}">
                <a16:creationId xmlns:a16="http://schemas.microsoft.com/office/drawing/2014/main" id="{A27262A2-4CA6-B17A-00D5-2FB64C490E3C}"/>
              </a:ext>
            </a:extLst>
          </p:cNvPr>
          <p:cNvGrpSpPr/>
          <p:nvPr/>
        </p:nvGrpSpPr>
        <p:grpSpPr>
          <a:xfrm>
            <a:off x="847954" y="8718654"/>
            <a:ext cx="583201" cy="583201"/>
            <a:chOff x="0" y="0"/>
            <a:chExt cx="6350000" cy="6350000"/>
          </a:xfrm>
          <a:solidFill>
            <a:srgbClr val="FFB001"/>
          </a:solidFill>
        </p:grpSpPr>
        <p:sp>
          <p:nvSpPr>
            <p:cNvPr id="74" name="Freeform 12">
              <a:extLst>
                <a:ext uri="{FF2B5EF4-FFF2-40B4-BE49-F238E27FC236}">
                  <a16:creationId xmlns:a16="http://schemas.microsoft.com/office/drawing/2014/main" id="{AF7B5CAF-DD11-567F-5F0A-F0B43D93388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7" name="Group 11">
            <a:extLst>
              <a:ext uri="{FF2B5EF4-FFF2-40B4-BE49-F238E27FC236}">
                <a16:creationId xmlns:a16="http://schemas.microsoft.com/office/drawing/2014/main" id="{E02997AC-E9E6-918F-8AB5-213ECBCBFB3A}"/>
              </a:ext>
            </a:extLst>
          </p:cNvPr>
          <p:cNvGrpSpPr/>
          <p:nvPr/>
        </p:nvGrpSpPr>
        <p:grpSpPr>
          <a:xfrm>
            <a:off x="17045765" y="1352614"/>
            <a:ext cx="583201" cy="583201"/>
            <a:chOff x="0" y="0"/>
            <a:chExt cx="6350000" cy="6350000"/>
          </a:xfrm>
          <a:solidFill>
            <a:srgbClr val="9F8BFF"/>
          </a:solidFill>
        </p:grpSpPr>
        <p:sp>
          <p:nvSpPr>
            <p:cNvPr id="78" name="Freeform 12">
              <a:extLst>
                <a:ext uri="{FF2B5EF4-FFF2-40B4-BE49-F238E27FC236}">
                  <a16:creationId xmlns:a16="http://schemas.microsoft.com/office/drawing/2014/main" id="{E423B9FD-7954-98CF-D315-D6F18AC7AB5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79" name="Group 11">
            <a:extLst>
              <a:ext uri="{FF2B5EF4-FFF2-40B4-BE49-F238E27FC236}">
                <a16:creationId xmlns:a16="http://schemas.microsoft.com/office/drawing/2014/main" id="{3337CF88-14C7-4885-960D-BF8377F2AC9A}"/>
              </a:ext>
            </a:extLst>
          </p:cNvPr>
          <p:cNvGrpSpPr/>
          <p:nvPr/>
        </p:nvGrpSpPr>
        <p:grpSpPr>
          <a:xfrm>
            <a:off x="13899519" y="9401409"/>
            <a:ext cx="583201" cy="583201"/>
            <a:chOff x="0" y="0"/>
            <a:chExt cx="6350000" cy="6350000"/>
          </a:xfrm>
          <a:solidFill>
            <a:srgbClr val="FFA2AD"/>
          </a:solidFill>
        </p:grpSpPr>
        <p:sp>
          <p:nvSpPr>
            <p:cNvPr id="80" name="Freeform 12">
              <a:extLst>
                <a:ext uri="{FF2B5EF4-FFF2-40B4-BE49-F238E27FC236}">
                  <a16:creationId xmlns:a16="http://schemas.microsoft.com/office/drawing/2014/main" id="{AE606E13-18B8-7346-B90A-B4A340C52E0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87" name="Group 11">
            <a:extLst>
              <a:ext uri="{FF2B5EF4-FFF2-40B4-BE49-F238E27FC236}">
                <a16:creationId xmlns:a16="http://schemas.microsoft.com/office/drawing/2014/main" id="{4BCC4531-5EC1-D02A-B905-2DFF3EA26B47}"/>
              </a:ext>
            </a:extLst>
          </p:cNvPr>
          <p:cNvGrpSpPr/>
          <p:nvPr/>
        </p:nvGrpSpPr>
        <p:grpSpPr>
          <a:xfrm>
            <a:off x="1118890" y="8617080"/>
            <a:ext cx="580599" cy="583201"/>
            <a:chOff x="0" y="0"/>
            <a:chExt cx="6350000" cy="6350000"/>
          </a:xfrm>
          <a:solidFill>
            <a:schemeClr val="tx1"/>
          </a:solidFill>
        </p:grpSpPr>
        <p:sp>
          <p:nvSpPr>
            <p:cNvPr id="88" name="Freeform 12">
              <a:extLst>
                <a:ext uri="{FF2B5EF4-FFF2-40B4-BE49-F238E27FC236}">
                  <a16:creationId xmlns:a16="http://schemas.microsoft.com/office/drawing/2014/main" id="{81F9EDB5-3544-2D32-2D24-C6E38F64E3BC}"/>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6" name="Group 10">
            <a:extLst>
              <a:ext uri="{FF2B5EF4-FFF2-40B4-BE49-F238E27FC236}">
                <a16:creationId xmlns:a16="http://schemas.microsoft.com/office/drawing/2014/main" id="{C2A369FB-FD30-4967-A997-A4CEF414296F}"/>
              </a:ext>
            </a:extLst>
          </p:cNvPr>
          <p:cNvGrpSpPr/>
          <p:nvPr/>
        </p:nvGrpSpPr>
        <p:grpSpPr>
          <a:xfrm>
            <a:off x="14482720" y="6590503"/>
            <a:ext cx="2665726" cy="2309232"/>
            <a:chOff x="0" y="0"/>
            <a:chExt cx="3801184" cy="3222885"/>
          </a:xfrm>
        </p:grpSpPr>
        <p:sp>
          <p:nvSpPr>
            <p:cNvPr id="7" name="Freeform 11">
              <a:extLst>
                <a:ext uri="{FF2B5EF4-FFF2-40B4-BE49-F238E27FC236}">
                  <a16:creationId xmlns:a16="http://schemas.microsoft.com/office/drawing/2014/main" id="{B4B86CDC-D17B-43A6-50B6-707D10C20C53}"/>
                </a:ext>
              </a:extLst>
            </p:cNvPr>
            <p:cNvSpPr/>
            <p:nvPr/>
          </p:nvSpPr>
          <p:spPr>
            <a:xfrm>
              <a:off x="0" y="0"/>
              <a:ext cx="3801183" cy="3222885"/>
            </a:xfrm>
            <a:custGeom>
              <a:avLst/>
              <a:gdLst/>
              <a:ahLst/>
              <a:cxnLst/>
              <a:rect l="l" t="t" r="r" b="b"/>
              <a:pathLst>
                <a:path w="3801183" h="3222885">
                  <a:moveTo>
                    <a:pt x="3676724" y="3222885"/>
                  </a:moveTo>
                  <a:lnTo>
                    <a:pt x="124460" y="3222885"/>
                  </a:lnTo>
                  <a:cubicBezTo>
                    <a:pt x="55880" y="3222885"/>
                    <a:pt x="0" y="3167005"/>
                    <a:pt x="0" y="3098425"/>
                  </a:cubicBezTo>
                  <a:lnTo>
                    <a:pt x="0" y="124460"/>
                  </a:lnTo>
                  <a:cubicBezTo>
                    <a:pt x="0" y="55880"/>
                    <a:pt x="55880" y="0"/>
                    <a:pt x="124460" y="0"/>
                  </a:cubicBezTo>
                  <a:lnTo>
                    <a:pt x="3676724" y="0"/>
                  </a:lnTo>
                  <a:cubicBezTo>
                    <a:pt x="3745304" y="0"/>
                    <a:pt x="3801183" y="55880"/>
                    <a:pt x="3801183" y="124460"/>
                  </a:cubicBezTo>
                  <a:lnTo>
                    <a:pt x="3801183" y="3098425"/>
                  </a:lnTo>
                  <a:cubicBezTo>
                    <a:pt x="3801183" y="3167005"/>
                    <a:pt x="3745304" y="3222885"/>
                    <a:pt x="3676724" y="3222885"/>
                  </a:cubicBezTo>
                  <a:close/>
                </a:path>
              </a:pathLst>
            </a:custGeom>
            <a:solidFill>
              <a:srgbClr val="E9EBFF"/>
            </a:solidFill>
          </p:spPr>
        </p:sp>
      </p:grpSp>
      <p:sp>
        <p:nvSpPr>
          <p:cNvPr id="8" name="Rectangle: Diagonal Corners Rounded 7">
            <a:extLst>
              <a:ext uri="{FF2B5EF4-FFF2-40B4-BE49-F238E27FC236}">
                <a16:creationId xmlns:a16="http://schemas.microsoft.com/office/drawing/2014/main" id="{AEFF74C2-22C0-3A17-6EB1-AC4085C0C458}"/>
              </a:ext>
            </a:extLst>
          </p:cNvPr>
          <p:cNvSpPr/>
          <p:nvPr/>
        </p:nvSpPr>
        <p:spPr>
          <a:xfrm>
            <a:off x="7086600" y="2509582"/>
            <a:ext cx="3581400" cy="881318"/>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DM Sans Bold" charset="0"/>
                <a:ea typeface="Cambria" panose="02040503050406030204" pitchFamily="18" charset="0"/>
              </a:rPr>
              <a:t>Waste Detection</a:t>
            </a:r>
          </a:p>
        </p:txBody>
      </p:sp>
      <p:sp>
        <p:nvSpPr>
          <p:cNvPr id="12" name="Rectangle: Diagonal Corners Rounded 11">
            <a:extLst>
              <a:ext uri="{FF2B5EF4-FFF2-40B4-BE49-F238E27FC236}">
                <a16:creationId xmlns:a16="http://schemas.microsoft.com/office/drawing/2014/main" id="{5A566087-9013-6B4F-3494-3963350242EF}"/>
              </a:ext>
            </a:extLst>
          </p:cNvPr>
          <p:cNvSpPr/>
          <p:nvPr/>
        </p:nvSpPr>
        <p:spPr>
          <a:xfrm>
            <a:off x="7149323" y="8021992"/>
            <a:ext cx="3581400" cy="881318"/>
          </a:xfrm>
          <a:prstGeom prst="round2Diag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DM Sans Bold" charset="0"/>
                <a:ea typeface="Cambria" panose="02040503050406030204" pitchFamily="18" charset="0"/>
              </a:rPr>
              <a:t>Web App</a:t>
            </a:r>
          </a:p>
        </p:txBody>
      </p:sp>
      <p:sp>
        <p:nvSpPr>
          <p:cNvPr id="13" name="Rectangle: Rounded Corners 12">
            <a:extLst>
              <a:ext uri="{FF2B5EF4-FFF2-40B4-BE49-F238E27FC236}">
                <a16:creationId xmlns:a16="http://schemas.microsoft.com/office/drawing/2014/main" id="{74B073FF-75FF-4F97-A4A6-3F848A305F06}"/>
              </a:ext>
            </a:extLst>
          </p:cNvPr>
          <p:cNvSpPr/>
          <p:nvPr/>
        </p:nvSpPr>
        <p:spPr>
          <a:xfrm>
            <a:off x="7123924" y="3924300"/>
            <a:ext cx="3581400" cy="8813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DM Sans Bold" charset="0"/>
              </a:rPr>
              <a:t>Navigation</a:t>
            </a:r>
          </a:p>
        </p:txBody>
      </p:sp>
      <p:sp>
        <p:nvSpPr>
          <p:cNvPr id="14" name="Rectangle: Rounded Corners 13">
            <a:extLst>
              <a:ext uri="{FF2B5EF4-FFF2-40B4-BE49-F238E27FC236}">
                <a16:creationId xmlns:a16="http://schemas.microsoft.com/office/drawing/2014/main" id="{9C0D9B09-1712-75F1-E8A2-288A580B58FE}"/>
              </a:ext>
            </a:extLst>
          </p:cNvPr>
          <p:cNvSpPr/>
          <p:nvPr/>
        </p:nvSpPr>
        <p:spPr>
          <a:xfrm>
            <a:off x="7149324" y="5279140"/>
            <a:ext cx="3581400" cy="8813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DM Sans Bold" charset="0"/>
              </a:rPr>
              <a:t>Object Avoidance</a:t>
            </a:r>
          </a:p>
        </p:txBody>
      </p:sp>
      <p:sp>
        <p:nvSpPr>
          <p:cNvPr id="15" name="Rectangle: Rounded Corners 14">
            <a:extLst>
              <a:ext uri="{FF2B5EF4-FFF2-40B4-BE49-F238E27FC236}">
                <a16:creationId xmlns:a16="http://schemas.microsoft.com/office/drawing/2014/main" id="{D7466DA9-395A-6DB7-1707-284A69372CF2}"/>
              </a:ext>
            </a:extLst>
          </p:cNvPr>
          <p:cNvSpPr/>
          <p:nvPr/>
        </p:nvSpPr>
        <p:spPr>
          <a:xfrm>
            <a:off x="7149324" y="6624297"/>
            <a:ext cx="3581400" cy="88131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dirty="0">
                <a:solidFill>
                  <a:schemeClr val="tx1"/>
                </a:solidFill>
                <a:latin typeface="DM Sans Bold" charset="0"/>
              </a:rPr>
              <a:t>Clean</a:t>
            </a:r>
          </a:p>
        </p:txBody>
      </p:sp>
      <p:pic>
        <p:nvPicPr>
          <p:cNvPr id="16" name="Picture 15">
            <a:extLst>
              <a:ext uri="{FF2B5EF4-FFF2-40B4-BE49-F238E27FC236}">
                <a16:creationId xmlns:a16="http://schemas.microsoft.com/office/drawing/2014/main" id="{37FEDC66-0396-7106-13D9-97D99804A0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8501661" y="4842066"/>
            <a:ext cx="825925" cy="456323"/>
          </a:xfrm>
          <a:prstGeom prst="rect">
            <a:avLst/>
          </a:prstGeom>
        </p:spPr>
      </p:pic>
      <p:pic>
        <p:nvPicPr>
          <p:cNvPr id="17" name="Picture 16">
            <a:extLst>
              <a:ext uri="{FF2B5EF4-FFF2-40B4-BE49-F238E27FC236}">
                <a16:creationId xmlns:a16="http://schemas.microsoft.com/office/drawing/2014/main" id="{927C7203-E8D6-D755-98B5-8F784CB9A2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8501660" y="6181526"/>
            <a:ext cx="825925" cy="456323"/>
          </a:xfrm>
          <a:prstGeom prst="rect">
            <a:avLst/>
          </a:prstGeom>
        </p:spPr>
      </p:pic>
      <p:pic>
        <p:nvPicPr>
          <p:cNvPr id="18" name="Picture 17">
            <a:extLst>
              <a:ext uri="{FF2B5EF4-FFF2-40B4-BE49-F238E27FC236}">
                <a16:creationId xmlns:a16="http://schemas.microsoft.com/office/drawing/2014/main" id="{2574A5D1-7B5C-C67C-5BA6-C83D52C0D2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V="1">
            <a:off x="8527061" y="7535642"/>
            <a:ext cx="825925" cy="456323"/>
          </a:xfrm>
          <a:prstGeom prst="rect">
            <a:avLst/>
          </a:prstGeom>
        </p:spPr>
      </p:pic>
      <p:sp>
        <p:nvSpPr>
          <p:cNvPr id="19" name="TextBox 18">
            <a:extLst>
              <a:ext uri="{FF2B5EF4-FFF2-40B4-BE49-F238E27FC236}">
                <a16:creationId xmlns:a16="http://schemas.microsoft.com/office/drawing/2014/main" id="{CAB44CD5-7820-55B1-5A35-5265D52A818A}"/>
              </a:ext>
            </a:extLst>
          </p:cNvPr>
          <p:cNvSpPr txBox="1"/>
          <p:nvPr/>
        </p:nvSpPr>
        <p:spPr>
          <a:xfrm>
            <a:off x="14877673" y="7471415"/>
            <a:ext cx="1656894" cy="584775"/>
          </a:xfrm>
          <a:prstGeom prst="rect">
            <a:avLst/>
          </a:prstGeom>
          <a:noFill/>
        </p:spPr>
        <p:txBody>
          <a:bodyPr wrap="square" rtlCol="0">
            <a:spAutoFit/>
          </a:bodyPr>
          <a:lstStyle/>
          <a:p>
            <a:r>
              <a:rPr lang="en-IN" sz="3200" dirty="0">
                <a:latin typeface="DM Sans Bold" charset="0"/>
              </a:rPr>
              <a:t>Output</a:t>
            </a:r>
          </a:p>
        </p:txBody>
      </p:sp>
      <p:grpSp>
        <p:nvGrpSpPr>
          <p:cNvPr id="21" name="Group 24">
            <a:extLst>
              <a:ext uri="{FF2B5EF4-FFF2-40B4-BE49-F238E27FC236}">
                <a16:creationId xmlns:a16="http://schemas.microsoft.com/office/drawing/2014/main" id="{0191DB75-1DAA-8725-3DB3-22632B9DBECD}"/>
              </a:ext>
            </a:extLst>
          </p:cNvPr>
          <p:cNvGrpSpPr/>
          <p:nvPr/>
        </p:nvGrpSpPr>
        <p:grpSpPr>
          <a:xfrm>
            <a:off x="14482720" y="2843548"/>
            <a:ext cx="2665727" cy="2309233"/>
            <a:chOff x="0" y="0"/>
            <a:chExt cx="3801184" cy="2683537"/>
          </a:xfrm>
        </p:grpSpPr>
        <p:sp>
          <p:nvSpPr>
            <p:cNvPr id="22" name="Freeform 25">
              <a:extLst>
                <a:ext uri="{FF2B5EF4-FFF2-40B4-BE49-F238E27FC236}">
                  <a16:creationId xmlns:a16="http://schemas.microsoft.com/office/drawing/2014/main" id="{945078DB-CD29-9D45-725B-7681F32CB7F4}"/>
                </a:ext>
              </a:extLst>
            </p:cNvPr>
            <p:cNvSpPr/>
            <p:nvPr/>
          </p:nvSpPr>
          <p:spPr>
            <a:xfrm>
              <a:off x="0" y="0"/>
              <a:ext cx="3801183" cy="2683537"/>
            </a:xfrm>
            <a:custGeom>
              <a:avLst/>
              <a:gdLst/>
              <a:ahLst/>
              <a:cxnLst/>
              <a:rect l="l" t="t" r="r" b="b"/>
              <a:pathLst>
                <a:path w="3801183" h="2683537">
                  <a:moveTo>
                    <a:pt x="3676724" y="2683537"/>
                  </a:moveTo>
                  <a:lnTo>
                    <a:pt x="124460" y="2683537"/>
                  </a:lnTo>
                  <a:cubicBezTo>
                    <a:pt x="55880" y="2683537"/>
                    <a:pt x="0" y="2627657"/>
                    <a:pt x="0" y="2559077"/>
                  </a:cubicBezTo>
                  <a:lnTo>
                    <a:pt x="0" y="124460"/>
                  </a:lnTo>
                  <a:cubicBezTo>
                    <a:pt x="0" y="55880"/>
                    <a:pt x="55880" y="0"/>
                    <a:pt x="124460" y="0"/>
                  </a:cubicBezTo>
                  <a:lnTo>
                    <a:pt x="3676724" y="0"/>
                  </a:lnTo>
                  <a:cubicBezTo>
                    <a:pt x="3745304" y="0"/>
                    <a:pt x="3801183" y="55880"/>
                    <a:pt x="3801183" y="124460"/>
                  </a:cubicBezTo>
                  <a:lnTo>
                    <a:pt x="3801183" y="2559077"/>
                  </a:lnTo>
                  <a:cubicBezTo>
                    <a:pt x="3801183" y="2627657"/>
                    <a:pt x="3745304" y="2683537"/>
                    <a:pt x="3676724" y="2683537"/>
                  </a:cubicBezTo>
                  <a:close/>
                </a:path>
              </a:pathLst>
            </a:custGeom>
            <a:solidFill>
              <a:srgbClr val="E9FFEC"/>
            </a:solidFill>
          </p:spPr>
        </p:sp>
      </p:grpSp>
      <p:sp>
        <p:nvSpPr>
          <p:cNvPr id="23" name="TextBox 22">
            <a:extLst>
              <a:ext uri="{FF2B5EF4-FFF2-40B4-BE49-F238E27FC236}">
                <a16:creationId xmlns:a16="http://schemas.microsoft.com/office/drawing/2014/main" id="{C573065E-AD9A-80E5-2D33-5B912030E466}"/>
              </a:ext>
            </a:extLst>
          </p:cNvPr>
          <p:cNvSpPr txBox="1"/>
          <p:nvPr/>
        </p:nvSpPr>
        <p:spPr>
          <a:xfrm>
            <a:off x="7046742" y="1650858"/>
            <a:ext cx="3683981" cy="523220"/>
          </a:xfrm>
          <a:prstGeom prst="rect">
            <a:avLst/>
          </a:prstGeom>
          <a:noFill/>
        </p:spPr>
        <p:txBody>
          <a:bodyPr wrap="square" rtlCol="0">
            <a:spAutoFit/>
          </a:bodyPr>
          <a:lstStyle/>
          <a:p>
            <a:pPr algn="ctr"/>
            <a:r>
              <a:rPr lang="en-IN" sz="2800" dirty="0">
                <a:latin typeface="DM Sans Bold" charset="0"/>
              </a:rPr>
              <a:t>Program Files</a:t>
            </a:r>
          </a:p>
        </p:txBody>
      </p:sp>
      <p:pic>
        <p:nvPicPr>
          <p:cNvPr id="26" name="Picture 25">
            <a:extLst>
              <a:ext uri="{FF2B5EF4-FFF2-40B4-BE49-F238E27FC236}">
                <a16:creationId xmlns:a16="http://schemas.microsoft.com/office/drawing/2014/main" id="{CA3AA141-389B-F937-884B-763A911170A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2707791" y="3327092"/>
            <a:ext cx="1930753" cy="1342141"/>
          </a:xfrm>
          <a:prstGeom prst="rect">
            <a:avLst/>
          </a:prstGeom>
        </p:spPr>
      </p:pic>
      <p:sp>
        <p:nvSpPr>
          <p:cNvPr id="27" name="TextBox 26">
            <a:extLst>
              <a:ext uri="{FF2B5EF4-FFF2-40B4-BE49-F238E27FC236}">
                <a16:creationId xmlns:a16="http://schemas.microsoft.com/office/drawing/2014/main" id="{0C643A91-E6CA-FD22-851E-C6ABA231EAEA}"/>
              </a:ext>
            </a:extLst>
          </p:cNvPr>
          <p:cNvSpPr txBox="1"/>
          <p:nvPr/>
        </p:nvSpPr>
        <p:spPr>
          <a:xfrm>
            <a:off x="15168861" y="3705776"/>
            <a:ext cx="1292201" cy="584775"/>
          </a:xfrm>
          <a:prstGeom prst="rect">
            <a:avLst/>
          </a:prstGeom>
          <a:noFill/>
        </p:spPr>
        <p:txBody>
          <a:bodyPr wrap="square" rtlCol="0">
            <a:spAutoFit/>
          </a:bodyPr>
          <a:lstStyle/>
          <a:p>
            <a:r>
              <a:rPr lang="en-IN" sz="3200" dirty="0">
                <a:latin typeface="DM Sans Bold" charset="0"/>
              </a:rPr>
              <a:t>RAM</a:t>
            </a:r>
          </a:p>
        </p:txBody>
      </p:sp>
      <p:sp>
        <p:nvSpPr>
          <p:cNvPr id="28" name="TextBox 27">
            <a:extLst>
              <a:ext uri="{FF2B5EF4-FFF2-40B4-BE49-F238E27FC236}">
                <a16:creationId xmlns:a16="http://schemas.microsoft.com/office/drawing/2014/main" id="{86E13EF4-1014-5F55-2BEA-4621D3D75358}"/>
              </a:ext>
            </a:extLst>
          </p:cNvPr>
          <p:cNvSpPr txBox="1"/>
          <p:nvPr/>
        </p:nvSpPr>
        <p:spPr>
          <a:xfrm>
            <a:off x="15981500" y="5452572"/>
            <a:ext cx="1578904" cy="707886"/>
          </a:xfrm>
          <a:prstGeom prst="rect">
            <a:avLst/>
          </a:prstGeom>
          <a:noFill/>
        </p:spPr>
        <p:txBody>
          <a:bodyPr wrap="square" rtlCol="0">
            <a:spAutoFit/>
          </a:bodyPr>
          <a:lstStyle/>
          <a:p>
            <a:pPr algn="ctr"/>
            <a:r>
              <a:rPr lang="en-IN" sz="2000" dirty="0">
                <a:latin typeface="DM Sans Bold" charset="0"/>
              </a:rPr>
              <a:t>Micro - Controllers</a:t>
            </a:r>
          </a:p>
        </p:txBody>
      </p:sp>
      <p:pic>
        <p:nvPicPr>
          <p:cNvPr id="45" name="Picture 44">
            <a:extLst>
              <a:ext uri="{FF2B5EF4-FFF2-40B4-BE49-F238E27FC236}">
                <a16:creationId xmlns:a16="http://schemas.microsoft.com/office/drawing/2014/main" id="{4B0D8E2E-34DC-A205-758C-1FE82563576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12690190" y="3327092"/>
            <a:ext cx="1930753" cy="1342141"/>
          </a:xfrm>
          <a:prstGeom prst="rect">
            <a:avLst/>
          </a:prstGeom>
        </p:spPr>
      </p:pic>
      <p:pic>
        <p:nvPicPr>
          <p:cNvPr id="47" name="Picture 46">
            <a:extLst>
              <a:ext uri="{FF2B5EF4-FFF2-40B4-BE49-F238E27FC236}">
                <a16:creationId xmlns:a16="http://schemas.microsoft.com/office/drawing/2014/main" id="{2F57D388-4EB7-0A52-31BB-8A6EAC3B48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14740744" y="5200571"/>
            <a:ext cx="1930753" cy="1342141"/>
          </a:xfrm>
          <a:prstGeom prst="rect">
            <a:avLst/>
          </a:prstGeom>
        </p:spPr>
      </p:pic>
    </p:spTree>
    <p:extLst>
      <p:ext uri="{BB962C8B-B14F-4D97-AF65-F5344CB8AC3E}">
        <p14:creationId xmlns:p14="http://schemas.microsoft.com/office/powerpoint/2010/main" val="4171385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273147" y="3499956"/>
            <a:ext cx="14876516" cy="4924425"/>
          </a:xfrm>
          <a:prstGeom prst="rect">
            <a:avLst/>
          </a:prstGeom>
        </p:spPr>
        <p:txBody>
          <a:bodyPr wrap="square" lIns="0" tIns="0" rIns="0" bIns="0" rtlCol="0" anchor="t">
            <a:spAutoFit/>
          </a:bodyPr>
          <a:lstStyle/>
          <a:p>
            <a:pPr marL="571500" marR="0" lvl="0" indent="-571500" algn="just" defTabSz="914400" rtl="0" eaLnBrk="1" fontAlgn="auto" latinLnBrk="0" hangingPunct="1">
              <a:spcBef>
                <a:spcPts val="0"/>
              </a:spcBef>
              <a:spcAft>
                <a:spcPts val="0"/>
              </a:spcAft>
              <a:buClrTx/>
              <a:buSzTx/>
              <a:buFont typeface="Wingdings" panose="05000000000000000000" pitchFamily="2" charset="2"/>
              <a:buChar char="Ø"/>
              <a:tabLst/>
              <a:defRPr/>
            </a:pPr>
            <a:r>
              <a:rPr lang="en-US" sz="4000" dirty="0">
                <a:solidFill>
                  <a:srgbClr val="000000"/>
                </a:solidFill>
                <a:latin typeface="DM Sans Bold" charset="0"/>
              </a:rPr>
              <a:t>Sensing: The IBOT is equipped with a variety of sensors, including cameras, LIDAR, and other sensors to detect and measure the environment and objects within it.</a:t>
            </a:r>
          </a:p>
          <a:p>
            <a:pPr marR="0" lvl="0" algn="just" defTabSz="914400" rtl="0" eaLnBrk="1" fontAlgn="auto" latinLnBrk="0" hangingPunct="1">
              <a:spcBef>
                <a:spcPts val="0"/>
              </a:spcBef>
              <a:spcAft>
                <a:spcPts val="0"/>
              </a:spcAft>
              <a:buClrTx/>
              <a:buSzTx/>
              <a:tabLst/>
              <a:defRPr/>
            </a:pPr>
            <a:endParaRPr lang="en-US" sz="4000" dirty="0">
              <a:solidFill>
                <a:srgbClr val="000000"/>
              </a:solidFill>
              <a:latin typeface="DM Sans Bold" charset="0"/>
            </a:endParaRPr>
          </a:p>
          <a:p>
            <a:pPr marL="571500" marR="0" lvl="0" indent="-571500" algn="just" defTabSz="914400" rtl="0" eaLnBrk="1" fontAlgn="auto" latinLnBrk="0" hangingPunct="1">
              <a:spcBef>
                <a:spcPts val="0"/>
              </a:spcBef>
              <a:spcAft>
                <a:spcPts val="0"/>
              </a:spcAft>
              <a:buClrTx/>
              <a:buSzTx/>
              <a:buFont typeface="Wingdings" panose="05000000000000000000" pitchFamily="2" charset="2"/>
              <a:buChar char="Ø"/>
              <a:tabLst/>
              <a:defRPr/>
            </a:pPr>
            <a:r>
              <a:rPr lang="en-US" sz="4000" dirty="0">
                <a:solidFill>
                  <a:srgbClr val="000000"/>
                </a:solidFill>
                <a:latin typeface="DM Sans Bold" charset="0"/>
              </a:rPr>
              <a:t>Computer Vision: The IBOT's computer vision system processes the data from the sensors in real-time, identifying objects, and recognizing patterns.</a:t>
            </a:r>
          </a:p>
          <a:p>
            <a:pPr marL="571500" marR="0" lvl="0" indent="-571500" algn="just" defTabSz="914400" rtl="0" eaLnBrk="1" fontAlgn="auto" latinLnBrk="0" hangingPunct="1">
              <a:spcBef>
                <a:spcPts val="0"/>
              </a:spcBef>
              <a:spcAft>
                <a:spcPts val="0"/>
              </a:spcAft>
              <a:buClrTx/>
              <a:buSzTx/>
              <a:buFont typeface="Wingdings" panose="05000000000000000000" pitchFamily="2" charset="2"/>
              <a:buChar char="Ø"/>
              <a:tabLst/>
              <a:defRPr/>
            </a:pPr>
            <a:endParaRPr lang="en-US" sz="4000" dirty="0">
              <a:solidFill>
                <a:srgbClr val="000000"/>
              </a:solidFill>
              <a:latin typeface="DM Sans Bold" charset="0"/>
            </a:endParaRPr>
          </a:p>
        </p:txBody>
      </p:sp>
      <p:grpSp>
        <p:nvGrpSpPr>
          <p:cNvPr id="8" name="Group 8"/>
          <p:cNvGrpSpPr/>
          <p:nvPr/>
        </p:nvGrpSpPr>
        <p:grpSpPr>
          <a:xfrm>
            <a:off x="1143000" y="1507584"/>
            <a:ext cx="5137950" cy="1348240"/>
            <a:chOff x="0" y="0"/>
            <a:chExt cx="8654054" cy="1823316"/>
          </a:xfrm>
          <a:solidFill>
            <a:schemeClr val="tx1"/>
          </a:solidFill>
        </p:grpSpPr>
        <p:grpSp>
          <p:nvGrpSpPr>
            <p:cNvPr id="9" name="Group 9"/>
            <p:cNvGrpSpPr/>
            <p:nvPr/>
          </p:nvGrpSpPr>
          <p:grpSpPr>
            <a:xfrm>
              <a:off x="0" y="0"/>
              <a:ext cx="8654054" cy="1823316"/>
              <a:chOff x="0" y="0"/>
              <a:chExt cx="3211457" cy="676619"/>
            </a:xfrm>
            <a:grpFill/>
          </p:grpSpPr>
          <p:sp>
            <p:nvSpPr>
              <p:cNvPr id="10" name="Freeform 10"/>
              <p:cNvSpPr/>
              <p:nvPr/>
            </p:nvSpPr>
            <p:spPr>
              <a:xfrm>
                <a:off x="0" y="0"/>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solidFill>
                <a:srgbClr val="9F8BFF"/>
              </a:solidFill>
            </p:spPr>
          </p:sp>
        </p:grpSp>
        <p:sp>
          <p:nvSpPr>
            <p:cNvPr id="11" name="TextBox 11"/>
            <p:cNvSpPr txBox="1"/>
            <p:nvPr/>
          </p:nvSpPr>
          <p:spPr>
            <a:xfrm>
              <a:off x="219211" y="519970"/>
              <a:ext cx="8215632" cy="821474"/>
            </a:xfrm>
            <a:prstGeom prst="rect">
              <a:avLst/>
            </a:prstGeom>
            <a:solidFill>
              <a:srgbClr val="9F8BFF"/>
            </a:solidFill>
          </p:spPr>
          <p:txBody>
            <a:bodyPr lIns="0" tIns="0" rIns="0" bIns="0" rtlCol="0" anchor="t">
              <a:spAutoFit/>
            </a:bodyPr>
            <a:lstStyle/>
            <a:p>
              <a:pPr marL="0" marR="0" lvl="0" indent="0" algn="ctr" defTabSz="914400" rtl="0" eaLnBrk="1" fontAlgn="auto" latinLnBrk="0" hangingPunct="1">
                <a:lnSpc>
                  <a:spcPts val="4732"/>
                </a:lnSpc>
                <a:spcBef>
                  <a:spcPts val="0"/>
                </a:spcBef>
                <a:spcAft>
                  <a:spcPts val="0"/>
                </a:spcAft>
                <a:buClrTx/>
                <a:buSzTx/>
                <a:buFontTx/>
                <a:buNone/>
                <a:tabLst/>
                <a:defRPr/>
              </a:pPr>
              <a:r>
                <a:rPr lang="en-US" sz="4301" dirty="0">
                  <a:latin typeface="DM Sans Bold"/>
                </a:rPr>
                <a:t>Working Principle </a:t>
              </a:r>
              <a:endParaRPr kumimoji="0" lang="en-US" sz="4301" b="0" i="0" u="none" strike="noStrike" kern="1200" cap="none" spc="0" normalizeH="0" baseline="0" noProof="0" dirty="0">
                <a:ln>
                  <a:noFill/>
                </a:ln>
                <a:effectLst/>
                <a:uLnTx/>
                <a:uFillTx/>
                <a:latin typeface="DM Sans Bold"/>
                <a:ea typeface="+mn-ea"/>
                <a:cs typeface="+mn-cs"/>
              </a:endParaRPr>
            </a:p>
          </p:txBody>
        </p:sp>
      </p:grpSp>
      <p:pic>
        <p:nvPicPr>
          <p:cNvPr id="3" name="Picture 2">
            <a:extLst>
              <a:ext uri="{FF2B5EF4-FFF2-40B4-BE49-F238E27FC236}">
                <a16:creationId xmlns:a16="http://schemas.microsoft.com/office/drawing/2014/main" id="{AD1F6D46-757C-C91D-4B74-CC4CBD6326D7}"/>
              </a:ext>
            </a:extLst>
          </p:cNvPr>
          <p:cNvPicPr>
            <a:picLocks noChangeAspect="1"/>
          </p:cNvPicPr>
          <p:nvPr/>
        </p:nvPicPr>
        <p:blipFill rotWithShape="1">
          <a:blip r:embed="rId2"/>
          <a:srcRect l="14568" r="20621"/>
          <a:stretch/>
        </p:blipFill>
        <p:spPr>
          <a:xfrm>
            <a:off x="0" y="159342"/>
            <a:ext cx="1551880" cy="1348242"/>
          </a:xfrm>
          <a:prstGeom prst="rect">
            <a:avLst/>
          </a:prstGeom>
        </p:spPr>
      </p:pic>
      <p:grpSp>
        <p:nvGrpSpPr>
          <p:cNvPr id="4" name="Group 12">
            <a:extLst>
              <a:ext uri="{FF2B5EF4-FFF2-40B4-BE49-F238E27FC236}">
                <a16:creationId xmlns:a16="http://schemas.microsoft.com/office/drawing/2014/main" id="{8CE2DA03-723E-C08F-B278-4B1E1CF42DF1}"/>
              </a:ext>
            </a:extLst>
          </p:cNvPr>
          <p:cNvGrpSpPr/>
          <p:nvPr/>
        </p:nvGrpSpPr>
        <p:grpSpPr>
          <a:xfrm>
            <a:off x="16485482" y="8572500"/>
            <a:ext cx="688649" cy="688649"/>
            <a:chOff x="0" y="0"/>
            <a:chExt cx="6350000" cy="6350000"/>
          </a:xfrm>
          <a:solidFill>
            <a:srgbClr val="9F8BFF"/>
          </a:solidFill>
        </p:grpSpPr>
        <p:sp>
          <p:nvSpPr>
            <p:cNvPr id="5" name="Freeform 13">
              <a:extLst>
                <a:ext uri="{FF2B5EF4-FFF2-40B4-BE49-F238E27FC236}">
                  <a16:creationId xmlns:a16="http://schemas.microsoft.com/office/drawing/2014/main" id="{1D81618D-8ED2-DC90-3C94-6F093C578F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13" name="Picture 12">
            <a:extLst>
              <a:ext uri="{FF2B5EF4-FFF2-40B4-BE49-F238E27FC236}">
                <a16:creationId xmlns:a16="http://schemas.microsoft.com/office/drawing/2014/main" id="{88270B9E-2362-FCDC-B1F2-0B9D9EF1A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800" y="381178"/>
            <a:ext cx="2252812" cy="2252812"/>
          </a:xfrm>
          <a:prstGeom prst="rect">
            <a:avLst/>
          </a:prstGeom>
        </p:spPr>
      </p:pic>
    </p:spTree>
    <p:extLst>
      <p:ext uri="{BB962C8B-B14F-4D97-AF65-F5344CB8AC3E}">
        <p14:creationId xmlns:p14="http://schemas.microsoft.com/office/powerpoint/2010/main" val="1979015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160988" y="2487785"/>
            <a:ext cx="14876516" cy="6771084"/>
          </a:xfrm>
          <a:prstGeom prst="rect">
            <a:avLst/>
          </a:prstGeom>
        </p:spPr>
        <p:txBody>
          <a:bodyPr wrap="square" lIns="0" tIns="0" rIns="0" bIns="0" rtlCol="0" anchor="t">
            <a:spAutoFit/>
          </a:bodyPr>
          <a:lstStyle/>
          <a:p>
            <a:pPr marL="571500" marR="0" lvl="0" indent="-571500" algn="just" defTabSz="914400" rtl="0" eaLnBrk="1" fontAlgn="auto" latinLnBrk="0" hangingPunct="1">
              <a:spcBef>
                <a:spcPts val="0"/>
              </a:spcBef>
              <a:spcAft>
                <a:spcPts val="0"/>
              </a:spcAft>
              <a:buClrTx/>
              <a:buSzTx/>
              <a:buFont typeface="Wingdings" panose="05000000000000000000" pitchFamily="2" charset="2"/>
              <a:buChar char="Ø"/>
              <a:tabLst/>
              <a:defRPr/>
            </a:pPr>
            <a:r>
              <a:rPr lang="en-US" sz="4000" dirty="0">
                <a:solidFill>
                  <a:srgbClr val="000000"/>
                </a:solidFill>
                <a:latin typeface="DM Sans Bold" charset="0"/>
              </a:rPr>
              <a:t>Machine Learning: The machine learning algorithm improves object recognition and classification over time based on feedback from the IBOT's interactions with the environment.</a:t>
            </a:r>
          </a:p>
          <a:p>
            <a:pPr marL="571500" marR="0" lvl="0" indent="-571500" algn="just" defTabSz="914400" rtl="0" eaLnBrk="1" fontAlgn="auto" latinLnBrk="0" hangingPunct="1">
              <a:spcBef>
                <a:spcPts val="0"/>
              </a:spcBef>
              <a:spcAft>
                <a:spcPts val="0"/>
              </a:spcAft>
              <a:buClrTx/>
              <a:buSzTx/>
              <a:buFont typeface="Wingdings" panose="05000000000000000000" pitchFamily="2" charset="2"/>
              <a:buChar char="Ø"/>
              <a:tabLst/>
              <a:defRPr/>
            </a:pPr>
            <a:r>
              <a:rPr lang="en-US" sz="4000" dirty="0">
                <a:solidFill>
                  <a:srgbClr val="000000"/>
                </a:solidFill>
                <a:latin typeface="DM Sans Bold" charset="0"/>
              </a:rPr>
              <a:t>Decision-Making: The IBOT's decision-making system uses real-time data from the sensors and computer vision system to make decisions and adjust the IBOT's actions accordingly.</a:t>
            </a:r>
          </a:p>
          <a:p>
            <a:pPr marL="571500" marR="0" lvl="0" indent="-571500" algn="just" defTabSz="914400" rtl="0" eaLnBrk="1" fontAlgn="auto" latinLnBrk="0" hangingPunct="1">
              <a:spcBef>
                <a:spcPts val="0"/>
              </a:spcBef>
              <a:spcAft>
                <a:spcPts val="0"/>
              </a:spcAft>
              <a:buClrTx/>
              <a:buSzTx/>
              <a:buFont typeface="Wingdings" panose="05000000000000000000" pitchFamily="2" charset="2"/>
              <a:buChar char="Ø"/>
              <a:tabLst/>
              <a:defRPr/>
            </a:pPr>
            <a:r>
              <a:rPr lang="en-US" sz="4000" dirty="0">
                <a:solidFill>
                  <a:srgbClr val="000000"/>
                </a:solidFill>
                <a:latin typeface="DM Sans Bold" charset="0"/>
              </a:rPr>
              <a:t>Mobility: The IBOT is equipped with wheels, tracks, or other forms of mobility that allow it to move around its environment and perform tasks.</a:t>
            </a:r>
          </a:p>
        </p:txBody>
      </p:sp>
      <p:pic>
        <p:nvPicPr>
          <p:cNvPr id="3" name="Picture 2">
            <a:extLst>
              <a:ext uri="{FF2B5EF4-FFF2-40B4-BE49-F238E27FC236}">
                <a16:creationId xmlns:a16="http://schemas.microsoft.com/office/drawing/2014/main" id="{AD1F6D46-757C-C91D-4B74-CC4CBD6326D7}"/>
              </a:ext>
            </a:extLst>
          </p:cNvPr>
          <p:cNvPicPr>
            <a:picLocks noChangeAspect="1"/>
          </p:cNvPicPr>
          <p:nvPr/>
        </p:nvPicPr>
        <p:blipFill rotWithShape="1">
          <a:blip r:embed="rId2"/>
          <a:srcRect l="14568" r="20621"/>
          <a:stretch/>
        </p:blipFill>
        <p:spPr>
          <a:xfrm>
            <a:off x="16790" y="311198"/>
            <a:ext cx="1551880" cy="1348242"/>
          </a:xfrm>
          <a:prstGeom prst="rect">
            <a:avLst/>
          </a:prstGeom>
        </p:spPr>
      </p:pic>
      <p:grpSp>
        <p:nvGrpSpPr>
          <p:cNvPr id="4" name="Group 12">
            <a:extLst>
              <a:ext uri="{FF2B5EF4-FFF2-40B4-BE49-F238E27FC236}">
                <a16:creationId xmlns:a16="http://schemas.microsoft.com/office/drawing/2014/main" id="{8CE2DA03-723E-C08F-B278-4B1E1CF42DF1}"/>
              </a:ext>
            </a:extLst>
          </p:cNvPr>
          <p:cNvGrpSpPr/>
          <p:nvPr/>
        </p:nvGrpSpPr>
        <p:grpSpPr>
          <a:xfrm>
            <a:off x="17147202" y="9146063"/>
            <a:ext cx="688649" cy="688649"/>
            <a:chOff x="0" y="0"/>
            <a:chExt cx="6350000" cy="6350000"/>
          </a:xfrm>
          <a:solidFill>
            <a:srgbClr val="9F8BFF"/>
          </a:solidFill>
        </p:grpSpPr>
        <p:sp>
          <p:nvSpPr>
            <p:cNvPr id="5" name="Freeform 13">
              <a:extLst>
                <a:ext uri="{FF2B5EF4-FFF2-40B4-BE49-F238E27FC236}">
                  <a16:creationId xmlns:a16="http://schemas.microsoft.com/office/drawing/2014/main" id="{1D81618D-8ED2-DC90-3C94-6F093C578F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2" name="Picture 1">
            <a:extLst>
              <a:ext uri="{FF2B5EF4-FFF2-40B4-BE49-F238E27FC236}">
                <a16:creationId xmlns:a16="http://schemas.microsoft.com/office/drawing/2014/main" id="{BD382183-05C1-2346-BF84-8641D40143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4656" y="230453"/>
            <a:ext cx="2252812" cy="2252812"/>
          </a:xfrm>
          <a:prstGeom prst="rect">
            <a:avLst/>
          </a:prstGeom>
        </p:spPr>
      </p:pic>
    </p:spTree>
    <p:extLst>
      <p:ext uri="{BB962C8B-B14F-4D97-AF65-F5344CB8AC3E}">
        <p14:creationId xmlns:p14="http://schemas.microsoft.com/office/powerpoint/2010/main" val="662078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85206A1-11FF-287B-1A50-3BB1025F0AC6}"/>
              </a:ext>
            </a:extLst>
          </p:cNvPr>
          <p:cNvPicPr>
            <a:picLocks noChangeAspect="1"/>
          </p:cNvPicPr>
          <p:nvPr/>
        </p:nvPicPr>
        <p:blipFill>
          <a:blip r:embed="rId2"/>
          <a:stretch>
            <a:fillRect/>
          </a:stretch>
        </p:blipFill>
        <p:spPr>
          <a:xfrm>
            <a:off x="3505200" y="1512167"/>
            <a:ext cx="13299214" cy="8277241"/>
          </a:xfrm>
          <a:prstGeom prst="rect">
            <a:avLst/>
          </a:prstGeom>
        </p:spPr>
      </p:pic>
      <p:grpSp>
        <p:nvGrpSpPr>
          <p:cNvPr id="8" name="Group 8"/>
          <p:cNvGrpSpPr/>
          <p:nvPr/>
        </p:nvGrpSpPr>
        <p:grpSpPr>
          <a:xfrm>
            <a:off x="304800" y="1674949"/>
            <a:ext cx="5137950" cy="1348240"/>
            <a:chOff x="0" y="0"/>
            <a:chExt cx="8654054" cy="1823316"/>
          </a:xfrm>
          <a:solidFill>
            <a:schemeClr val="tx1"/>
          </a:solidFill>
        </p:grpSpPr>
        <p:grpSp>
          <p:nvGrpSpPr>
            <p:cNvPr id="9" name="Group 9"/>
            <p:cNvGrpSpPr/>
            <p:nvPr/>
          </p:nvGrpSpPr>
          <p:grpSpPr>
            <a:xfrm>
              <a:off x="0" y="0"/>
              <a:ext cx="8654054" cy="1823316"/>
              <a:chOff x="0" y="0"/>
              <a:chExt cx="3211457" cy="676619"/>
            </a:xfrm>
            <a:grpFill/>
          </p:grpSpPr>
          <p:sp>
            <p:nvSpPr>
              <p:cNvPr id="10" name="Freeform 10"/>
              <p:cNvSpPr/>
              <p:nvPr/>
            </p:nvSpPr>
            <p:spPr>
              <a:xfrm>
                <a:off x="0" y="0"/>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solidFill>
                <a:srgbClr val="9F8BFF"/>
              </a:solidFill>
            </p:spPr>
          </p:sp>
        </p:grpSp>
        <p:sp>
          <p:nvSpPr>
            <p:cNvPr id="11" name="TextBox 11"/>
            <p:cNvSpPr txBox="1"/>
            <p:nvPr/>
          </p:nvSpPr>
          <p:spPr>
            <a:xfrm>
              <a:off x="219211" y="519970"/>
              <a:ext cx="8215632" cy="821474"/>
            </a:xfrm>
            <a:prstGeom prst="rect">
              <a:avLst/>
            </a:prstGeom>
            <a:solidFill>
              <a:srgbClr val="9F8BFF"/>
            </a:solidFill>
          </p:spPr>
          <p:txBody>
            <a:bodyPr lIns="0" tIns="0" rIns="0" bIns="0" rtlCol="0" anchor="t">
              <a:spAutoFit/>
            </a:bodyPr>
            <a:lstStyle/>
            <a:p>
              <a:pPr marL="0" marR="0" lvl="0" indent="0" algn="ctr" defTabSz="914400" rtl="0" eaLnBrk="1" fontAlgn="auto" latinLnBrk="0" hangingPunct="1">
                <a:lnSpc>
                  <a:spcPts val="4732"/>
                </a:lnSpc>
                <a:spcBef>
                  <a:spcPts val="0"/>
                </a:spcBef>
                <a:spcAft>
                  <a:spcPts val="0"/>
                </a:spcAft>
                <a:buClrTx/>
                <a:buSzTx/>
                <a:buFontTx/>
                <a:buNone/>
                <a:tabLst/>
                <a:defRPr/>
              </a:pPr>
              <a:r>
                <a:rPr lang="en-US" sz="4301" dirty="0">
                  <a:latin typeface="DM Sans Bold"/>
                </a:rPr>
                <a:t>Block Diagram </a:t>
              </a:r>
              <a:endParaRPr kumimoji="0" lang="en-US" sz="4301" b="0" i="0" u="none" strike="noStrike" kern="1200" cap="none" spc="0" normalizeH="0" baseline="0" noProof="0" dirty="0">
                <a:ln>
                  <a:noFill/>
                </a:ln>
                <a:effectLst/>
                <a:uLnTx/>
                <a:uFillTx/>
                <a:latin typeface="DM Sans Bold"/>
                <a:ea typeface="+mn-ea"/>
                <a:cs typeface="+mn-cs"/>
              </a:endParaRPr>
            </a:p>
          </p:txBody>
        </p:sp>
      </p:grpSp>
      <p:pic>
        <p:nvPicPr>
          <p:cNvPr id="3" name="Picture 2">
            <a:extLst>
              <a:ext uri="{FF2B5EF4-FFF2-40B4-BE49-F238E27FC236}">
                <a16:creationId xmlns:a16="http://schemas.microsoft.com/office/drawing/2014/main" id="{AD1F6D46-757C-C91D-4B74-CC4CBD6326D7}"/>
              </a:ext>
            </a:extLst>
          </p:cNvPr>
          <p:cNvPicPr>
            <a:picLocks noChangeAspect="1"/>
          </p:cNvPicPr>
          <p:nvPr/>
        </p:nvPicPr>
        <p:blipFill rotWithShape="1">
          <a:blip r:embed="rId3"/>
          <a:srcRect l="14568" r="20621"/>
          <a:stretch/>
        </p:blipFill>
        <p:spPr>
          <a:xfrm>
            <a:off x="152400" y="106575"/>
            <a:ext cx="1551880" cy="1348242"/>
          </a:xfrm>
          <a:prstGeom prst="rect">
            <a:avLst/>
          </a:prstGeom>
        </p:spPr>
      </p:pic>
      <p:grpSp>
        <p:nvGrpSpPr>
          <p:cNvPr id="4" name="Group 12">
            <a:extLst>
              <a:ext uri="{FF2B5EF4-FFF2-40B4-BE49-F238E27FC236}">
                <a16:creationId xmlns:a16="http://schemas.microsoft.com/office/drawing/2014/main" id="{8CE2DA03-723E-C08F-B278-4B1E1CF42DF1}"/>
              </a:ext>
            </a:extLst>
          </p:cNvPr>
          <p:cNvGrpSpPr/>
          <p:nvPr/>
        </p:nvGrpSpPr>
        <p:grpSpPr>
          <a:xfrm>
            <a:off x="16992600" y="9334500"/>
            <a:ext cx="688649" cy="688649"/>
            <a:chOff x="0" y="0"/>
            <a:chExt cx="6350000" cy="6350000"/>
          </a:xfrm>
          <a:solidFill>
            <a:srgbClr val="9F8BFF"/>
          </a:solidFill>
        </p:grpSpPr>
        <p:sp>
          <p:nvSpPr>
            <p:cNvPr id="5" name="Freeform 13">
              <a:extLst>
                <a:ext uri="{FF2B5EF4-FFF2-40B4-BE49-F238E27FC236}">
                  <a16:creationId xmlns:a16="http://schemas.microsoft.com/office/drawing/2014/main" id="{1D81618D-8ED2-DC90-3C94-6F093C578F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extLst>
      <p:ext uri="{BB962C8B-B14F-4D97-AF65-F5344CB8AC3E}">
        <p14:creationId xmlns:p14="http://schemas.microsoft.com/office/powerpoint/2010/main" val="799178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370591" y="3890068"/>
            <a:ext cx="14876516" cy="4062651"/>
          </a:xfrm>
          <a:prstGeom prst="rect">
            <a:avLst/>
          </a:prstGeom>
        </p:spPr>
        <p:txBody>
          <a:bodyPr wrap="square" lIns="0" tIns="0" rIns="0" bIns="0" rtlCol="0" anchor="t">
            <a:spAutoFit/>
          </a:bodyPr>
          <a:lstStyle/>
          <a:p>
            <a:pPr marL="571500" marR="0" lvl="0" indent="-57150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en-US" sz="4400" b="0" i="0" u="none" strike="noStrike" kern="1200" cap="none" spc="0" normalizeH="0" baseline="0" noProof="0" dirty="0">
                <a:ln>
                  <a:noFill/>
                </a:ln>
                <a:solidFill>
                  <a:srgbClr val="000000"/>
                </a:solidFill>
                <a:effectLst/>
                <a:uLnTx/>
                <a:uFillTx/>
                <a:latin typeface="DM Sans Bold" charset="0"/>
              </a:rPr>
              <a:t>Arduino Uno Microcontroller</a:t>
            </a:r>
          </a:p>
          <a:p>
            <a:pPr marL="571500" marR="0" lvl="0" indent="-571500" algn="l" defTabSz="914400" rtl="0" eaLnBrk="1" fontAlgn="auto" latinLnBrk="0" hangingPunct="1">
              <a:spcBef>
                <a:spcPts val="0"/>
              </a:spcBef>
              <a:spcAft>
                <a:spcPts val="0"/>
              </a:spcAft>
              <a:buClrTx/>
              <a:buSzTx/>
              <a:buFont typeface="Wingdings" panose="05000000000000000000" pitchFamily="2" charset="2"/>
              <a:buChar char="Ø"/>
              <a:tabLst/>
              <a:defRPr/>
            </a:pPr>
            <a:r>
              <a:rPr lang="en-US" sz="4400" dirty="0">
                <a:solidFill>
                  <a:srgbClr val="000000"/>
                </a:solidFill>
                <a:latin typeface="DM Sans Bold" charset="0"/>
              </a:rPr>
              <a:t>ESP32 CAM Microcontroller</a:t>
            </a:r>
          </a:p>
          <a:p>
            <a:pPr marL="571500" marR="0" lvl="0" indent="-571500" algn="l" defTabSz="914400" rtl="0" eaLnBrk="1" fontAlgn="auto" latinLnBrk="0" hangingPunct="1">
              <a:spcBef>
                <a:spcPts val="0"/>
              </a:spcBef>
              <a:spcAft>
                <a:spcPts val="0"/>
              </a:spcAft>
              <a:buClrTx/>
              <a:buSzTx/>
              <a:buFont typeface="Wingdings" panose="05000000000000000000" pitchFamily="2" charset="2"/>
              <a:buChar char="Ø"/>
              <a:tabLst/>
              <a:defRPr/>
            </a:pPr>
            <a:r>
              <a:rPr lang="en-US" sz="4400" dirty="0">
                <a:solidFill>
                  <a:srgbClr val="000000"/>
                </a:solidFill>
                <a:latin typeface="DM Sans Bold" charset="0"/>
              </a:rPr>
              <a:t>Ultrasonic sensor</a:t>
            </a:r>
          </a:p>
          <a:p>
            <a:pPr marL="571500" marR="0" lvl="0" indent="-571500" algn="l" defTabSz="914400" rtl="0" eaLnBrk="1" fontAlgn="auto" latinLnBrk="0" hangingPunct="1">
              <a:spcBef>
                <a:spcPts val="0"/>
              </a:spcBef>
              <a:spcAft>
                <a:spcPts val="0"/>
              </a:spcAft>
              <a:buClrTx/>
              <a:buSzTx/>
              <a:buFont typeface="Wingdings" panose="05000000000000000000" pitchFamily="2" charset="2"/>
              <a:buChar char="Ø"/>
              <a:tabLst/>
              <a:defRPr/>
            </a:pPr>
            <a:r>
              <a:rPr lang="en-US" sz="4400" dirty="0">
                <a:solidFill>
                  <a:srgbClr val="000000"/>
                </a:solidFill>
                <a:latin typeface="DM Sans Bold" charset="0"/>
              </a:rPr>
              <a:t>Motor driver module</a:t>
            </a:r>
          </a:p>
          <a:p>
            <a:pPr marL="571500" marR="0" lvl="0" indent="-571500" algn="l" defTabSz="914400" rtl="0" eaLnBrk="1" fontAlgn="auto" latinLnBrk="0" hangingPunct="1">
              <a:spcBef>
                <a:spcPts val="0"/>
              </a:spcBef>
              <a:spcAft>
                <a:spcPts val="0"/>
              </a:spcAft>
              <a:buClrTx/>
              <a:buSzTx/>
              <a:buFont typeface="Wingdings" panose="05000000000000000000" pitchFamily="2" charset="2"/>
              <a:buChar char="Ø"/>
              <a:tabLst/>
              <a:defRPr/>
            </a:pPr>
            <a:r>
              <a:rPr lang="en-US" sz="4400" dirty="0">
                <a:solidFill>
                  <a:srgbClr val="000000"/>
                </a:solidFill>
                <a:latin typeface="DM Sans Bold" charset="0"/>
              </a:rPr>
              <a:t>DC Motor</a:t>
            </a:r>
          </a:p>
          <a:p>
            <a:pPr marL="571500" marR="0" lvl="0" indent="-571500" algn="l" defTabSz="914400" rtl="0" eaLnBrk="1" fontAlgn="auto" latinLnBrk="0" hangingPunct="1">
              <a:spcBef>
                <a:spcPts val="0"/>
              </a:spcBef>
              <a:spcAft>
                <a:spcPts val="0"/>
              </a:spcAft>
              <a:buClrTx/>
              <a:buSzTx/>
              <a:buFont typeface="Wingdings" panose="05000000000000000000" pitchFamily="2" charset="2"/>
              <a:buChar char="Ø"/>
              <a:tabLst/>
              <a:defRPr/>
            </a:pPr>
            <a:r>
              <a:rPr lang="en-US" sz="4400" dirty="0">
                <a:solidFill>
                  <a:srgbClr val="000000"/>
                </a:solidFill>
                <a:latin typeface="DM Sans Bold" charset="0"/>
              </a:rPr>
              <a:t>DC Pump</a:t>
            </a:r>
          </a:p>
        </p:txBody>
      </p:sp>
      <p:grpSp>
        <p:nvGrpSpPr>
          <p:cNvPr id="8" name="Group 8"/>
          <p:cNvGrpSpPr/>
          <p:nvPr/>
        </p:nvGrpSpPr>
        <p:grpSpPr>
          <a:xfrm>
            <a:off x="1186650" y="1672026"/>
            <a:ext cx="6610006" cy="1348240"/>
            <a:chOff x="0" y="0"/>
            <a:chExt cx="8654054" cy="1823316"/>
          </a:xfrm>
          <a:solidFill>
            <a:schemeClr val="tx1"/>
          </a:solidFill>
        </p:grpSpPr>
        <p:grpSp>
          <p:nvGrpSpPr>
            <p:cNvPr id="9" name="Group 9"/>
            <p:cNvGrpSpPr/>
            <p:nvPr/>
          </p:nvGrpSpPr>
          <p:grpSpPr>
            <a:xfrm>
              <a:off x="0" y="0"/>
              <a:ext cx="8654054" cy="1823316"/>
              <a:chOff x="0" y="0"/>
              <a:chExt cx="3211457" cy="676619"/>
            </a:xfrm>
            <a:grpFill/>
          </p:grpSpPr>
          <p:sp>
            <p:nvSpPr>
              <p:cNvPr id="10" name="Freeform 10"/>
              <p:cNvSpPr/>
              <p:nvPr/>
            </p:nvSpPr>
            <p:spPr>
              <a:xfrm>
                <a:off x="0" y="0"/>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grpFill/>
            </p:spPr>
          </p:sp>
        </p:grpSp>
        <p:sp>
          <p:nvSpPr>
            <p:cNvPr id="11" name="TextBox 11"/>
            <p:cNvSpPr txBox="1"/>
            <p:nvPr/>
          </p:nvSpPr>
          <p:spPr>
            <a:xfrm>
              <a:off x="219211" y="519970"/>
              <a:ext cx="8215632" cy="821474"/>
            </a:xfrm>
            <a:prstGeom prst="rect">
              <a:avLst/>
            </a:prstGeom>
            <a:grpFill/>
          </p:spPr>
          <p:txBody>
            <a:bodyPr lIns="0" tIns="0" rIns="0" bIns="0" rtlCol="0" anchor="t">
              <a:spAutoFit/>
            </a:bodyPr>
            <a:lstStyle/>
            <a:p>
              <a:pPr marL="0" marR="0" lvl="0" indent="0" algn="ctr" defTabSz="914400" rtl="0" eaLnBrk="1" fontAlgn="auto" latinLnBrk="0" hangingPunct="1">
                <a:lnSpc>
                  <a:spcPts val="4732"/>
                </a:lnSpc>
                <a:spcBef>
                  <a:spcPts val="0"/>
                </a:spcBef>
                <a:spcAft>
                  <a:spcPts val="0"/>
                </a:spcAft>
                <a:buClrTx/>
                <a:buSzTx/>
                <a:buFontTx/>
                <a:buNone/>
                <a:tabLst/>
                <a:defRPr/>
              </a:pPr>
              <a:r>
                <a:rPr lang="en-US" sz="4301" dirty="0">
                  <a:solidFill>
                    <a:srgbClr val="FFFFFF"/>
                  </a:solidFill>
                  <a:latin typeface="DM Sans Bold"/>
                </a:rPr>
                <a:t> Hardware Description</a:t>
              </a:r>
              <a:endParaRPr kumimoji="0" lang="en-US" sz="4301" b="0" i="0" u="none" strike="noStrike" kern="1200" cap="none" spc="0" normalizeH="0" baseline="0" noProof="0" dirty="0">
                <a:ln>
                  <a:noFill/>
                </a:ln>
                <a:solidFill>
                  <a:srgbClr val="FFFFFF"/>
                </a:solidFill>
                <a:effectLst/>
                <a:uLnTx/>
                <a:uFillTx/>
                <a:latin typeface="DM Sans Bold"/>
                <a:ea typeface="+mn-ea"/>
                <a:cs typeface="+mn-cs"/>
              </a:endParaRPr>
            </a:p>
          </p:txBody>
        </p:sp>
      </p:grpSp>
      <p:pic>
        <p:nvPicPr>
          <p:cNvPr id="3" name="Picture 2">
            <a:extLst>
              <a:ext uri="{FF2B5EF4-FFF2-40B4-BE49-F238E27FC236}">
                <a16:creationId xmlns:a16="http://schemas.microsoft.com/office/drawing/2014/main" id="{AD1F6D46-757C-C91D-4B74-CC4CBD6326D7}"/>
              </a:ext>
            </a:extLst>
          </p:cNvPr>
          <p:cNvPicPr>
            <a:picLocks noChangeAspect="1"/>
          </p:cNvPicPr>
          <p:nvPr/>
        </p:nvPicPr>
        <p:blipFill rotWithShape="1">
          <a:blip r:embed="rId2"/>
          <a:srcRect l="14568"/>
          <a:stretch/>
        </p:blipFill>
        <p:spPr>
          <a:xfrm>
            <a:off x="0" y="159342"/>
            <a:ext cx="2209800" cy="1456422"/>
          </a:xfrm>
          <a:prstGeom prst="rect">
            <a:avLst/>
          </a:prstGeom>
        </p:spPr>
      </p:pic>
      <p:grpSp>
        <p:nvGrpSpPr>
          <p:cNvPr id="4" name="Group 12">
            <a:extLst>
              <a:ext uri="{FF2B5EF4-FFF2-40B4-BE49-F238E27FC236}">
                <a16:creationId xmlns:a16="http://schemas.microsoft.com/office/drawing/2014/main" id="{8CE2DA03-723E-C08F-B278-4B1E1CF42DF1}"/>
              </a:ext>
            </a:extLst>
          </p:cNvPr>
          <p:cNvGrpSpPr/>
          <p:nvPr/>
        </p:nvGrpSpPr>
        <p:grpSpPr>
          <a:xfrm>
            <a:off x="16485482" y="8572500"/>
            <a:ext cx="688649" cy="688649"/>
            <a:chOff x="0" y="0"/>
            <a:chExt cx="6350000" cy="6350000"/>
          </a:xfrm>
          <a:solidFill>
            <a:schemeClr val="tx1"/>
          </a:solidFill>
        </p:grpSpPr>
        <p:sp>
          <p:nvSpPr>
            <p:cNvPr id="5" name="Freeform 13">
              <a:extLst>
                <a:ext uri="{FF2B5EF4-FFF2-40B4-BE49-F238E27FC236}">
                  <a16:creationId xmlns:a16="http://schemas.microsoft.com/office/drawing/2014/main" id="{1D81618D-8ED2-DC90-3C94-6F093C578F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7" name="Picture 6">
            <a:extLst>
              <a:ext uri="{FF2B5EF4-FFF2-40B4-BE49-F238E27FC236}">
                <a16:creationId xmlns:a16="http://schemas.microsoft.com/office/drawing/2014/main" id="{7110C828-C200-8CAA-3CF5-BB39061E51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919732" y="654931"/>
            <a:ext cx="2009018" cy="2009018"/>
          </a:xfrm>
          <a:prstGeom prst="rect">
            <a:avLst/>
          </a:prstGeom>
        </p:spPr>
      </p:pic>
    </p:spTree>
    <p:extLst>
      <p:ext uri="{BB962C8B-B14F-4D97-AF65-F5344CB8AC3E}">
        <p14:creationId xmlns:p14="http://schemas.microsoft.com/office/powerpoint/2010/main" val="198794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372949" y="63137"/>
            <a:ext cx="15240000" cy="1823769"/>
          </a:xfrm>
          <a:prstGeom prst="rect">
            <a:avLst/>
          </a:prstGeom>
        </p:spPr>
        <p:txBody>
          <a:bodyPr wrap="square" lIns="0" tIns="0" rIns="0" bIns="0" rtlCol="0" anchor="t">
            <a:spAutoFit/>
          </a:bodyPr>
          <a:lstStyle/>
          <a:p>
            <a:pPr marL="0" lvl="0" indent="0" algn="ctr">
              <a:lnSpc>
                <a:spcPts val="14999"/>
              </a:lnSpc>
            </a:pPr>
            <a:r>
              <a:rPr lang="en-US" sz="9600" spc="-149" dirty="0">
                <a:solidFill>
                  <a:srgbClr val="000000"/>
                </a:solidFill>
                <a:latin typeface="DM Sans Bold"/>
              </a:rPr>
              <a:t>Team Members</a:t>
            </a:r>
          </a:p>
        </p:txBody>
      </p:sp>
      <p:pic>
        <p:nvPicPr>
          <p:cNvPr id="9" name="Picture 8">
            <a:extLst>
              <a:ext uri="{FF2B5EF4-FFF2-40B4-BE49-F238E27FC236}">
                <a16:creationId xmlns:a16="http://schemas.microsoft.com/office/drawing/2014/main" id="{58EB5FDD-4C52-C2AF-E6FF-5DBAB85742EB}"/>
              </a:ext>
            </a:extLst>
          </p:cNvPr>
          <p:cNvPicPr>
            <a:picLocks noChangeAspect="1"/>
          </p:cNvPicPr>
          <p:nvPr/>
        </p:nvPicPr>
        <p:blipFill rotWithShape="1">
          <a:blip r:embed="rId2"/>
          <a:srcRect l="14568"/>
          <a:stretch/>
        </p:blipFill>
        <p:spPr>
          <a:xfrm>
            <a:off x="0" y="159342"/>
            <a:ext cx="2745898" cy="1809750"/>
          </a:xfrm>
          <a:prstGeom prst="rect">
            <a:avLst/>
          </a:prstGeom>
        </p:spPr>
      </p:pic>
      <p:grpSp>
        <p:nvGrpSpPr>
          <p:cNvPr id="11" name="Group 4">
            <a:extLst>
              <a:ext uri="{FF2B5EF4-FFF2-40B4-BE49-F238E27FC236}">
                <a16:creationId xmlns:a16="http://schemas.microsoft.com/office/drawing/2014/main" id="{E5CBE1C3-ABD4-4F70-977D-28A1E8F0DF3C}"/>
              </a:ext>
            </a:extLst>
          </p:cNvPr>
          <p:cNvGrpSpPr/>
          <p:nvPr/>
        </p:nvGrpSpPr>
        <p:grpSpPr>
          <a:xfrm>
            <a:off x="1600200" y="3060448"/>
            <a:ext cx="726781" cy="726781"/>
            <a:chOff x="0" y="0"/>
            <a:chExt cx="969042" cy="969042"/>
          </a:xfrm>
        </p:grpSpPr>
        <p:grpSp>
          <p:nvGrpSpPr>
            <p:cNvPr id="12" name="Group 5">
              <a:extLst>
                <a:ext uri="{FF2B5EF4-FFF2-40B4-BE49-F238E27FC236}">
                  <a16:creationId xmlns:a16="http://schemas.microsoft.com/office/drawing/2014/main" id="{DC9A832C-C7D1-957A-097B-A027B13699DD}"/>
                </a:ext>
              </a:extLst>
            </p:cNvPr>
            <p:cNvGrpSpPr/>
            <p:nvPr/>
          </p:nvGrpSpPr>
          <p:grpSpPr>
            <a:xfrm>
              <a:off x="0" y="0"/>
              <a:ext cx="969042" cy="969042"/>
              <a:chOff x="0" y="0"/>
              <a:chExt cx="6350000" cy="6350000"/>
            </a:xfrm>
          </p:grpSpPr>
          <p:sp>
            <p:nvSpPr>
              <p:cNvPr id="14" name="Freeform 6">
                <a:extLst>
                  <a:ext uri="{FF2B5EF4-FFF2-40B4-BE49-F238E27FC236}">
                    <a16:creationId xmlns:a16="http://schemas.microsoft.com/office/drawing/2014/main" id="{39D82163-37E2-24D3-21B2-B963F1E4832B}"/>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13" name="TextBox 7">
              <a:extLst>
                <a:ext uri="{FF2B5EF4-FFF2-40B4-BE49-F238E27FC236}">
                  <a16:creationId xmlns:a16="http://schemas.microsoft.com/office/drawing/2014/main" id="{A52DB4D3-A8CA-2926-C2CC-AF9468F3282F}"/>
                </a:ext>
              </a:extLst>
            </p:cNvPr>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dirty="0">
                  <a:solidFill>
                    <a:srgbClr val="FFFFFF"/>
                  </a:solidFill>
                  <a:latin typeface="DM Sans Bold"/>
                </a:rPr>
                <a:t>1</a:t>
              </a:r>
            </a:p>
          </p:txBody>
        </p:sp>
      </p:grpSp>
      <p:sp>
        <p:nvSpPr>
          <p:cNvPr id="22" name="TextBox 21">
            <a:extLst>
              <a:ext uri="{FF2B5EF4-FFF2-40B4-BE49-F238E27FC236}">
                <a16:creationId xmlns:a16="http://schemas.microsoft.com/office/drawing/2014/main" id="{30FDADD1-D633-0CD1-BC36-1A8EDF87CA11}"/>
              </a:ext>
            </a:extLst>
          </p:cNvPr>
          <p:cNvSpPr txBox="1"/>
          <p:nvPr/>
        </p:nvSpPr>
        <p:spPr>
          <a:xfrm>
            <a:off x="2590800" y="3183863"/>
            <a:ext cx="9144000" cy="536622"/>
          </a:xfrm>
          <a:prstGeom prst="rect">
            <a:avLst/>
          </a:prstGeom>
          <a:noFill/>
        </p:spPr>
        <p:txBody>
          <a:bodyPr wrap="square">
            <a:spAutoFit/>
          </a:bodyPr>
          <a:lstStyle/>
          <a:p>
            <a:pPr marL="0" lvl="0" indent="0" algn="l">
              <a:lnSpc>
                <a:spcPts val="3359"/>
              </a:lnSpc>
              <a:spcBef>
                <a:spcPct val="0"/>
              </a:spcBef>
            </a:pPr>
            <a:r>
              <a:rPr lang="en-US" sz="3200" b="1" dirty="0">
                <a:solidFill>
                  <a:srgbClr val="000000"/>
                </a:solidFill>
                <a:latin typeface="DM Sans"/>
              </a:rPr>
              <a:t>M V Chaitanya Bharadwaj</a:t>
            </a:r>
            <a:endParaRPr lang="en-US" sz="3200" b="1" u="none" dirty="0">
              <a:solidFill>
                <a:srgbClr val="000000"/>
              </a:solidFill>
              <a:latin typeface="DM Sans"/>
            </a:endParaRPr>
          </a:p>
        </p:txBody>
      </p:sp>
      <p:grpSp>
        <p:nvGrpSpPr>
          <p:cNvPr id="23" name="Group 12">
            <a:extLst>
              <a:ext uri="{FF2B5EF4-FFF2-40B4-BE49-F238E27FC236}">
                <a16:creationId xmlns:a16="http://schemas.microsoft.com/office/drawing/2014/main" id="{EE2E029E-A059-0633-8D40-0AB9D6046B4D}"/>
              </a:ext>
            </a:extLst>
          </p:cNvPr>
          <p:cNvGrpSpPr/>
          <p:nvPr/>
        </p:nvGrpSpPr>
        <p:grpSpPr>
          <a:xfrm>
            <a:off x="1601821" y="4892146"/>
            <a:ext cx="726781" cy="726781"/>
            <a:chOff x="0" y="0"/>
            <a:chExt cx="969042" cy="969042"/>
          </a:xfrm>
        </p:grpSpPr>
        <p:grpSp>
          <p:nvGrpSpPr>
            <p:cNvPr id="24" name="Group 13">
              <a:extLst>
                <a:ext uri="{FF2B5EF4-FFF2-40B4-BE49-F238E27FC236}">
                  <a16:creationId xmlns:a16="http://schemas.microsoft.com/office/drawing/2014/main" id="{866393B1-9934-5BB1-0AA4-53E5956A4377}"/>
                </a:ext>
              </a:extLst>
            </p:cNvPr>
            <p:cNvGrpSpPr/>
            <p:nvPr/>
          </p:nvGrpSpPr>
          <p:grpSpPr>
            <a:xfrm>
              <a:off x="0" y="0"/>
              <a:ext cx="969042" cy="969042"/>
              <a:chOff x="0" y="0"/>
              <a:chExt cx="6350000" cy="6350000"/>
            </a:xfrm>
          </p:grpSpPr>
          <p:sp>
            <p:nvSpPr>
              <p:cNvPr id="26" name="Freeform 14">
                <a:extLst>
                  <a:ext uri="{FF2B5EF4-FFF2-40B4-BE49-F238E27FC236}">
                    <a16:creationId xmlns:a16="http://schemas.microsoft.com/office/drawing/2014/main" id="{6C0F1DDA-DA50-2DF6-BAFD-6C6EB85942D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25" name="TextBox 15">
              <a:extLst>
                <a:ext uri="{FF2B5EF4-FFF2-40B4-BE49-F238E27FC236}">
                  <a16:creationId xmlns:a16="http://schemas.microsoft.com/office/drawing/2014/main" id="{28CE973D-CB02-4AF5-CB44-8E47F162AF8F}"/>
                </a:ext>
              </a:extLst>
            </p:cNvPr>
            <p:cNvSpPr txBox="1"/>
            <p:nvPr/>
          </p:nvSpPr>
          <p:spPr>
            <a:xfrm>
              <a:off x="161067" y="22501"/>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dirty="0">
                  <a:solidFill>
                    <a:srgbClr val="FFFFFF"/>
                  </a:solidFill>
                  <a:latin typeface="DM Sans Bold"/>
                </a:rPr>
                <a:t>2</a:t>
              </a:r>
            </a:p>
          </p:txBody>
        </p:sp>
      </p:grpSp>
      <p:sp>
        <p:nvSpPr>
          <p:cNvPr id="28" name="TextBox 27">
            <a:extLst>
              <a:ext uri="{FF2B5EF4-FFF2-40B4-BE49-F238E27FC236}">
                <a16:creationId xmlns:a16="http://schemas.microsoft.com/office/drawing/2014/main" id="{598945F3-824B-3F42-FCFF-6E1F0C0956EA}"/>
              </a:ext>
            </a:extLst>
          </p:cNvPr>
          <p:cNvSpPr txBox="1"/>
          <p:nvPr/>
        </p:nvSpPr>
        <p:spPr>
          <a:xfrm>
            <a:off x="2590800" y="4958650"/>
            <a:ext cx="9144000" cy="536622"/>
          </a:xfrm>
          <a:prstGeom prst="rect">
            <a:avLst/>
          </a:prstGeom>
          <a:noFill/>
        </p:spPr>
        <p:txBody>
          <a:bodyPr wrap="square">
            <a:spAutoFit/>
          </a:bodyPr>
          <a:lstStyle/>
          <a:p>
            <a:pPr marL="0" lvl="0" indent="0" algn="l">
              <a:lnSpc>
                <a:spcPts val="3359"/>
              </a:lnSpc>
              <a:spcBef>
                <a:spcPct val="0"/>
              </a:spcBef>
            </a:pPr>
            <a:r>
              <a:rPr lang="en-US" sz="3200" b="1" dirty="0">
                <a:solidFill>
                  <a:srgbClr val="000000"/>
                </a:solidFill>
                <a:latin typeface="DM Sans"/>
              </a:rPr>
              <a:t>V S N S </a:t>
            </a:r>
            <a:r>
              <a:rPr lang="en-US" sz="3200" b="1" u="none" dirty="0">
                <a:solidFill>
                  <a:srgbClr val="000000"/>
                </a:solidFill>
                <a:latin typeface="DM Sans"/>
              </a:rPr>
              <a:t>Yashwanth Kommuri</a:t>
            </a:r>
          </a:p>
        </p:txBody>
      </p:sp>
      <p:grpSp>
        <p:nvGrpSpPr>
          <p:cNvPr id="29" name="Group 16">
            <a:extLst>
              <a:ext uri="{FF2B5EF4-FFF2-40B4-BE49-F238E27FC236}">
                <a16:creationId xmlns:a16="http://schemas.microsoft.com/office/drawing/2014/main" id="{54850CEF-925C-CD54-CB7C-D56E2A6E74DB}"/>
              </a:ext>
            </a:extLst>
          </p:cNvPr>
          <p:cNvGrpSpPr/>
          <p:nvPr/>
        </p:nvGrpSpPr>
        <p:grpSpPr>
          <a:xfrm>
            <a:off x="1601821" y="6690910"/>
            <a:ext cx="723538" cy="726781"/>
            <a:chOff x="0" y="-375187"/>
            <a:chExt cx="964718" cy="969042"/>
          </a:xfrm>
        </p:grpSpPr>
        <p:grpSp>
          <p:nvGrpSpPr>
            <p:cNvPr id="30" name="Group 17">
              <a:extLst>
                <a:ext uri="{FF2B5EF4-FFF2-40B4-BE49-F238E27FC236}">
                  <a16:creationId xmlns:a16="http://schemas.microsoft.com/office/drawing/2014/main" id="{D0FE496F-8E60-78B9-CEC4-FCE8DF0FC30E}"/>
                </a:ext>
              </a:extLst>
            </p:cNvPr>
            <p:cNvGrpSpPr/>
            <p:nvPr/>
          </p:nvGrpSpPr>
          <p:grpSpPr>
            <a:xfrm>
              <a:off x="0" y="-375187"/>
              <a:ext cx="964718" cy="969042"/>
              <a:chOff x="0" y="-2458549"/>
              <a:chExt cx="6321665" cy="6350000"/>
            </a:xfrm>
          </p:grpSpPr>
          <p:sp>
            <p:nvSpPr>
              <p:cNvPr id="32" name="Freeform 18">
                <a:extLst>
                  <a:ext uri="{FF2B5EF4-FFF2-40B4-BE49-F238E27FC236}">
                    <a16:creationId xmlns:a16="http://schemas.microsoft.com/office/drawing/2014/main" id="{8D0C792A-1A09-4E4C-A518-83E9714B2381}"/>
                  </a:ext>
                </a:extLst>
              </p:cNvPr>
              <p:cNvSpPr/>
              <p:nvPr/>
            </p:nvSpPr>
            <p:spPr>
              <a:xfrm>
                <a:off x="0" y="-2458549"/>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01C84"/>
              </a:solidFill>
            </p:spPr>
          </p:sp>
        </p:grpSp>
        <p:sp>
          <p:nvSpPr>
            <p:cNvPr id="31" name="TextBox 19">
              <a:extLst>
                <a:ext uri="{FF2B5EF4-FFF2-40B4-BE49-F238E27FC236}">
                  <a16:creationId xmlns:a16="http://schemas.microsoft.com/office/drawing/2014/main" id="{9A33F20B-F3B7-442F-35C8-D75CEB67DC6C}"/>
                </a:ext>
              </a:extLst>
            </p:cNvPr>
            <p:cNvSpPr txBox="1"/>
            <p:nvPr/>
          </p:nvSpPr>
          <p:spPr>
            <a:xfrm>
              <a:off x="176324" y="-375187"/>
              <a:ext cx="612070" cy="847839"/>
            </a:xfrm>
            <a:prstGeom prst="rect">
              <a:avLst/>
            </a:prstGeom>
          </p:spPr>
          <p:txBody>
            <a:bodyPr lIns="0" tIns="0" rIns="0" bIns="0" rtlCol="0" anchor="t">
              <a:spAutoFit/>
            </a:bodyPr>
            <a:lstStyle/>
            <a:p>
              <a:pPr marL="0" lvl="0" indent="0" algn="ctr">
                <a:lnSpc>
                  <a:spcPts val="5345"/>
                </a:lnSpc>
                <a:spcBef>
                  <a:spcPct val="0"/>
                </a:spcBef>
              </a:pPr>
              <a:r>
                <a:rPr lang="en-US" sz="3818" dirty="0">
                  <a:solidFill>
                    <a:srgbClr val="FFFFFF"/>
                  </a:solidFill>
                  <a:latin typeface="DM Sans Bold"/>
                </a:rPr>
                <a:t>3</a:t>
              </a:r>
            </a:p>
          </p:txBody>
        </p:sp>
      </p:grpSp>
      <p:sp>
        <p:nvSpPr>
          <p:cNvPr id="36" name="TextBox 35">
            <a:extLst>
              <a:ext uri="{FF2B5EF4-FFF2-40B4-BE49-F238E27FC236}">
                <a16:creationId xmlns:a16="http://schemas.microsoft.com/office/drawing/2014/main" id="{696971CA-7042-4997-1730-1C4071801637}"/>
              </a:ext>
            </a:extLst>
          </p:cNvPr>
          <p:cNvSpPr txBox="1"/>
          <p:nvPr/>
        </p:nvSpPr>
        <p:spPr>
          <a:xfrm>
            <a:off x="2590800" y="6740538"/>
            <a:ext cx="9144000" cy="536622"/>
          </a:xfrm>
          <a:prstGeom prst="rect">
            <a:avLst/>
          </a:prstGeom>
          <a:noFill/>
        </p:spPr>
        <p:txBody>
          <a:bodyPr wrap="square">
            <a:spAutoFit/>
          </a:bodyPr>
          <a:lstStyle/>
          <a:p>
            <a:pPr marL="0" marR="0" lvl="0" indent="0" algn="l" defTabSz="914400" rtl="0" eaLnBrk="1" fontAlgn="auto" latinLnBrk="0" hangingPunct="1">
              <a:lnSpc>
                <a:spcPts val="3359"/>
              </a:lnSpc>
              <a:spcBef>
                <a:spcPct val="0"/>
              </a:spcBef>
              <a:spcAft>
                <a:spcPts val="0"/>
              </a:spcAft>
              <a:buClrTx/>
              <a:buSzTx/>
              <a:buFontTx/>
              <a:buNone/>
              <a:tabLst/>
              <a:defRPr/>
            </a:pPr>
            <a:r>
              <a:rPr lang="en-US" sz="3200" b="1" dirty="0">
                <a:solidFill>
                  <a:srgbClr val="000000"/>
                </a:solidFill>
                <a:latin typeface="DM Sans"/>
              </a:rPr>
              <a:t>G N V Rajaram</a:t>
            </a:r>
            <a:endParaRPr kumimoji="0" lang="en-US" sz="3200" b="1" i="0" u="none" strike="noStrike" kern="1200" cap="none" spc="0" normalizeH="0" baseline="0" noProof="0" dirty="0">
              <a:ln>
                <a:noFill/>
              </a:ln>
              <a:solidFill>
                <a:srgbClr val="000000"/>
              </a:solidFill>
              <a:effectLst/>
              <a:uLnTx/>
              <a:uFillTx/>
              <a:latin typeface="DM Sans"/>
              <a:ea typeface="+mn-ea"/>
              <a:cs typeface="+mn-cs"/>
            </a:endParaRPr>
          </a:p>
        </p:txBody>
      </p:sp>
      <p:pic>
        <p:nvPicPr>
          <p:cNvPr id="39" name="Picture 38">
            <a:extLst>
              <a:ext uri="{FF2B5EF4-FFF2-40B4-BE49-F238E27FC236}">
                <a16:creationId xmlns:a16="http://schemas.microsoft.com/office/drawing/2014/main" id="{CFDBB231-21C2-46F5-48E7-F72F38A031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3319" y="2678588"/>
            <a:ext cx="4648201" cy="4648201"/>
          </a:xfrm>
          <a:prstGeom prst="rect">
            <a:avLst/>
          </a:prstGeom>
        </p:spPr>
      </p:pic>
      <p:sp>
        <p:nvSpPr>
          <p:cNvPr id="3" name="TextBox 2">
            <a:extLst>
              <a:ext uri="{FF2B5EF4-FFF2-40B4-BE49-F238E27FC236}">
                <a16:creationId xmlns:a16="http://schemas.microsoft.com/office/drawing/2014/main" id="{54081188-CE99-C68B-E150-4DF9C71806F6}"/>
              </a:ext>
            </a:extLst>
          </p:cNvPr>
          <p:cNvSpPr txBox="1"/>
          <p:nvPr/>
        </p:nvSpPr>
        <p:spPr>
          <a:xfrm>
            <a:off x="3733800" y="8522426"/>
            <a:ext cx="11811000" cy="707886"/>
          </a:xfrm>
          <a:prstGeom prst="rect">
            <a:avLst/>
          </a:prstGeom>
          <a:noFill/>
        </p:spPr>
        <p:txBody>
          <a:bodyPr wrap="square">
            <a:spAutoFit/>
          </a:bodyPr>
          <a:lstStyle/>
          <a:p>
            <a:r>
              <a:rPr lang="en-IN" sz="4000" dirty="0">
                <a:latin typeface="DM Sans Bold" charset="0"/>
              </a:rPr>
              <a:t>Under the Guidance of  "R. Raja Subramanian"</a:t>
            </a:r>
          </a:p>
        </p:txBody>
      </p:sp>
      <p:grpSp>
        <p:nvGrpSpPr>
          <p:cNvPr id="4" name="Group 12">
            <a:extLst>
              <a:ext uri="{FF2B5EF4-FFF2-40B4-BE49-F238E27FC236}">
                <a16:creationId xmlns:a16="http://schemas.microsoft.com/office/drawing/2014/main" id="{95BD76EE-8E48-494C-975E-8299CE3876E3}"/>
              </a:ext>
            </a:extLst>
          </p:cNvPr>
          <p:cNvGrpSpPr/>
          <p:nvPr/>
        </p:nvGrpSpPr>
        <p:grpSpPr>
          <a:xfrm>
            <a:off x="16764000" y="9105900"/>
            <a:ext cx="688649" cy="688649"/>
            <a:chOff x="0" y="0"/>
            <a:chExt cx="6350000" cy="6350000"/>
          </a:xfrm>
          <a:solidFill>
            <a:srgbClr val="001C84"/>
          </a:solidFill>
        </p:grpSpPr>
        <p:sp>
          <p:nvSpPr>
            <p:cNvPr id="5" name="Freeform 13">
              <a:extLst>
                <a:ext uri="{FF2B5EF4-FFF2-40B4-BE49-F238E27FC236}">
                  <a16:creationId xmlns:a16="http://schemas.microsoft.com/office/drawing/2014/main" id="{7402FD32-5AC4-E867-ADAE-FD2703FC1EE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457200" y="495300"/>
            <a:ext cx="3232950" cy="1077166"/>
            <a:chOff x="0" y="0"/>
            <a:chExt cx="8654054" cy="1823316"/>
          </a:xfrm>
          <a:solidFill>
            <a:schemeClr val="tx1"/>
          </a:solidFill>
        </p:grpSpPr>
        <p:grpSp>
          <p:nvGrpSpPr>
            <p:cNvPr id="9" name="Group 9"/>
            <p:cNvGrpSpPr/>
            <p:nvPr/>
          </p:nvGrpSpPr>
          <p:grpSpPr>
            <a:xfrm>
              <a:off x="0" y="0"/>
              <a:ext cx="8654054" cy="1823316"/>
              <a:chOff x="0" y="0"/>
              <a:chExt cx="3211457" cy="676619"/>
            </a:xfrm>
            <a:grpFill/>
          </p:grpSpPr>
          <p:sp>
            <p:nvSpPr>
              <p:cNvPr id="10" name="Freeform 10"/>
              <p:cNvSpPr/>
              <p:nvPr/>
            </p:nvSpPr>
            <p:spPr>
              <a:xfrm>
                <a:off x="0" y="0"/>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grpFill/>
            </p:spPr>
          </p:sp>
        </p:grpSp>
        <p:sp>
          <p:nvSpPr>
            <p:cNvPr id="11" name="TextBox 11"/>
            <p:cNvSpPr txBox="1"/>
            <p:nvPr/>
          </p:nvSpPr>
          <p:spPr>
            <a:xfrm>
              <a:off x="196287" y="530942"/>
              <a:ext cx="8203529" cy="1031960"/>
            </a:xfrm>
            <a:prstGeom prst="rect">
              <a:avLst/>
            </a:prstGeom>
            <a:grpFill/>
          </p:spPr>
          <p:txBody>
            <a:bodyPr wrap="square" lIns="0" tIns="0" rIns="0" bIns="0" rtlCol="0" anchor="t">
              <a:spAutoFit/>
            </a:bodyPr>
            <a:lstStyle/>
            <a:p>
              <a:pPr marL="0" marR="0" lvl="0" indent="0" algn="ctr" defTabSz="914400" rtl="0" eaLnBrk="1" fontAlgn="auto" latinLnBrk="0" hangingPunct="1">
                <a:lnSpc>
                  <a:spcPts val="4732"/>
                </a:lnSpc>
                <a:spcBef>
                  <a:spcPts val="0"/>
                </a:spcBef>
                <a:spcAft>
                  <a:spcPts val="0"/>
                </a:spcAft>
                <a:buClrTx/>
                <a:buSzTx/>
                <a:buFontTx/>
                <a:buNone/>
                <a:tabLst/>
                <a:defRPr/>
              </a:pPr>
              <a:r>
                <a:rPr lang="en-US" sz="4301" dirty="0">
                  <a:solidFill>
                    <a:srgbClr val="FFFFFF"/>
                  </a:solidFill>
                  <a:latin typeface="DM Sans Bold"/>
                </a:rPr>
                <a:t>Results</a:t>
              </a:r>
            </a:p>
          </p:txBody>
        </p:sp>
      </p:grpSp>
      <p:grpSp>
        <p:nvGrpSpPr>
          <p:cNvPr id="4" name="Group 12">
            <a:extLst>
              <a:ext uri="{FF2B5EF4-FFF2-40B4-BE49-F238E27FC236}">
                <a16:creationId xmlns:a16="http://schemas.microsoft.com/office/drawing/2014/main" id="{8CE2DA03-723E-C08F-B278-4B1E1CF42DF1}"/>
              </a:ext>
            </a:extLst>
          </p:cNvPr>
          <p:cNvGrpSpPr/>
          <p:nvPr/>
        </p:nvGrpSpPr>
        <p:grpSpPr>
          <a:xfrm>
            <a:off x="16485482" y="8572500"/>
            <a:ext cx="688649" cy="688649"/>
            <a:chOff x="0" y="0"/>
            <a:chExt cx="6350000" cy="6350000"/>
          </a:xfrm>
          <a:solidFill>
            <a:schemeClr val="tx1"/>
          </a:solidFill>
        </p:grpSpPr>
        <p:sp>
          <p:nvSpPr>
            <p:cNvPr id="5" name="Freeform 13">
              <a:extLst>
                <a:ext uri="{FF2B5EF4-FFF2-40B4-BE49-F238E27FC236}">
                  <a16:creationId xmlns:a16="http://schemas.microsoft.com/office/drawing/2014/main" id="{1D81618D-8ED2-DC90-3C94-6F093C578F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12" name="Untitled video - Made with Clipchamp">
            <a:hlinkClick r:id="" action="ppaction://media"/>
            <a:extLst>
              <a:ext uri="{FF2B5EF4-FFF2-40B4-BE49-F238E27FC236}">
                <a16:creationId xmlns:a16="http://schemas.microsoft.com/office/drawing/2014/main" id="{9A502599-7452-27FA-3A7B-C9246D904DB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886134"/>
            <a:ext cx="12577059" cy="7074596"/>
          </a:xfrm>
          <a:prstGeom prst="rect">
            <a:avLst/>
          </a:prstGeom>
        </p:spPr>
      </p:pic>
    </p:spTree>
    <p:extLst>
      <p:ext uri="{BB962C8B-B14F-4D97-AF65-F5344CB8AC3E}">
        <p14:creationId xmlns:p14="http://schemas.microsoft.com/office/powerpoint/2010/main" val="192971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457200" y="495300"/>
            <a:ext cx="3232950" cy="1077166"/>
            <a:chOff x="0" y="0"/>
            <a:chExt cx="8654054" cy="1823316"/>
          </a:xfrm>
          <a:solidFill>
            <a:schemeClr val="tx1"/>
          </a:solidFill>
        </p:grpSpPr>
        <p:grpSp>
          <p:nvGrpSpPr>
            <p:cNvPr id="9" name="Group 9"/>
            <p:cNvGrpSpPr/>
            <p:nvPr/>
          </p:nvGrpSpPr>
          <p:grpSpPr>
            <a:xfrm>
              <a:off x="0" y="0"/>
              <a:ext cx="8654054" cy="1823316"/>
              <a:chOff x="0" y="0"/>
              <a:chExt cx="3211457" cy="676619"/>
            </a:xfrm>
            <a:grpFill/>
          </p:grpSpPr>
          <p:sp>
            <p:nvSpPr>
              <p:cNvPr id="10" name="Freeform 10"/>
              <p:cNvSpPr/>
              <p:nvPr/>
            </p:nvSpPr>
            <p:spPr>
              <a:xfrm>
                <a:off x="0" y="0"/>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grpFill/>
            </p:spPr>
          </p:sp>
        </p:grpSp>
        <p:sp>
          <p:nvSpPr>
            <p:cNvPr id="11" name="TextBox 11"/>
            <p:cNvSpPr txBox="1"/>
            <p:nvPr/>
          </p:nvSpPr>
          <p:spPr>
            <a:xfrm>
              <a:off x="196287" y="530942"/>
              <a:ext cx="8203529" cy="1031960"/>
            </a:xfrm>
            <a:prstGeom prst="rect">
              <a:avLst/>
            </a:prstGeom>
            <a:grpFill/>
          </p:spPr>
          <p:txBody>
            <a:bodyPr wrap="square" lIns="0" tIns="0" rIns="0" bIns="0" rtlCol="0" anchor="t">
              <a:spAutoFit/>
            </a:bodyPr>
            <a:lstStyle/>
            <a:p>
              <a:pPr marL="0" marR="0" lvl="0" indent="0" algn="ctr" defTabSz="914400" rtl="0" eaLnBrk="1" fontAlgn="auto" latinLnBrk="0" hangingPunct="1">
                <a:lnSpc>
                  <a:spcPts val="4732"/>
                </a:lnSpc>
                <a:spcBef>
                  <a:spcPts val="0"/>
                </a:spcBef>
                <a:spcAft>
                  <a:spcPts val="0"/>
                </a:spcAft>
                <a:buClrTx/>
                <a:buSzTx/>
                <a:buFontTx/>
                <a:buNone/>
                <a:tabLst/>
                <a:defRPr/>
              </a:pPr>
              <a:r>
                <a:rPr lang="en-US" sz="4301" dirty="0">
                  <a:solidFill>
                    <a:srgbClr val="FFFFFF"/>
                  </a:solidFill>
                  <a:latin typeface="DM Sans Bold"/>
                </a:rPr>
                <a:t>Results</a:t>
              </a:r>
            </a:p>
          </p:txBody>
        </p:sp>
      </p:grpSp>
      <p:grpSp>
        <p:nvGrpSpPr>
          <p:cNvPr id="4" name="Group 12">
            <a:extLst>
              <a:ext uri="{FF2B5EF4-FFF2-40B4-BE49-F238E27FC236}">
                <a16:creationId xmlns:a16="http://schemas.microsoft.com/office/drawing/2014/main" id="{8CE2DA03-723E-C08F-B278-4B1E1CF42DF1}"/>
              </a:ext>
            </a:extLst>
          </p:cNvPr>
          <p:cNvGrpSpPr/>
          <p:nvPr/>
        </p:nvGrpSpPr>
        <p:grpSpPr>
          <a:xfrm>
            <a:off x="16485482" y="8572500"/>
            <a:ext cx="688649" cy="688649"/>
            <a:chOff x="0" y="0"/>
            <a:chExt cx="6350000" cy="6350000"/>
          </a:xfrm>
          <a:solidFill>
            <a:schemeClr val="tx1"/>
          </a:solidFill>
        </p:grpSpPr>
        <p:sp>
          <p:nvSpPr>
            <p:cNvPr id="5" name="Freeform 13">
              <a:extLst>
                <a:ext uri="{FF2B5EF4-FFF2-40B4-BE49-F238E27FC236}">
                  <a16:creationId xmlns:a16="http://schemas.microsoft.com/office/drawing/2014/main" id="{1D81618D-8ED2-DC90-3C94-6F093C578F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2" name="Picture 1">
            <a:extLst>
              <a:ext uri="{FF2B5EF4-FFF2-40B4-BE49-F238E27FC236}">
                <a16:creationId xmlns:a16="http://schemas.microsoft.com/office/drawing/2014/main" id="{0BF7625E-0F94-F7A4-2B7A-0952C4EDBD54}"/>
              </a:ext>
            </a:extLst>
          </p:cNvPr>
          <p:cNvPicPr>
            <a:picLocks noChangeAspect="1"/>
          </p:cNvPicPr>
          <p:nvPr/>
        </p:nvPicPr>
        <p:blipFill rotWithShape="1">
          <a:blip r:embed="rId2"/>
          <a:srcRect r="18965"/>
          <a:stretch/>
        </p:blipFill>
        <p:spPr>
          <a:xfrm>
            <a:off x="1066800" y="2954085"/>
            <a:ext cx="7958669" cy="44196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a:extLst>
              <a:ext uri="{FF2B5EF4-FFF2-40B4-BE49-F238E27FC236}">
                <a16:creationId xmlns:a16="http://schemas.microsoft.com/office/drawing/2014/main" id="{9EF59BD5-25F4-C2A6-301E-F254A52C7E70}"/>
              </a:ext>
            </a:extLst>
          </p:cNvPr>
          <p:cNvPicPr>
            <a:picLocks noChangeAspect="1"/>
          </p:cNvPicPr>
          <p:nvPr/>
        </p:nvPicPr>
        <p:blipFill rotWithShape="1">
          <a:blip r:embed="rId3"/>
          <a:srcRect t="7864" b="22592"/>
          <a:stretch/>
        </p:blipFill>
        <p:spPr>
          <a:xfrm rot="5400000">
            <a:off x="11105687" y="1754398"/>
            <a:ext cx="4399215" cy="67985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04541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457200" y="495300"/>
            <a:ext cx="3232950" cy="1077166"/>
            <a:chOff x="0" y="0"/>
            <a:chExt cx="8654054" cy="1823316"/>
          </a:xfrm>
          <a:solidFill>
            <a:schemeClr val="tx1"/>
          </a:solidFill>
        </p:grpSpPr>
        <p:grpSp>
          <p:nvGrpSpPr>
            <p:cNvPr id="9" name="Group 9"/>
            <p:cNvGrpSpPr/>
            <p:nvPr/>
          </p:nvGrpSpPr>
          <p:grpSpPr>
            <a:xfrm>
              <a:off x="0" y="0"/>
              <a:ext cx="8654054" cy="1823316"/>
              <a:chOff x="0" y="0"/>
              <a:chExt cx="3211457" cy="676619"/>
            </a:xfrm>
            <a:grpFill/>
          </p:grpSpPr>
          <p:sp>
            <p:nvSpPr>
              <p:cNvPr id="10" name="Freeform 10"/>
              <p:cNvSpPr/>
              <p:nvPr/>
            </p:nvSpPr>
            <p:spPr>
              <a:xfrm>
                <a:off x="0" y="0"/>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grpFill/>
            </p:spPr>
          </p:sp>
        </p:grpSp>
        <p:sp>
          <p:nvSpPr>
            <p:cNvPr id="11" name="TextBox 11"/>
            <p:cNvSpPr txBox="1"/>
            <p:nvPr/>
          </p:nvSpPr>
          <p:spPr>
            <a:xfrm>
              <a:off x="196287" y="530942"/>
              <a:ext cx="8203529" cy="1031960"/>
            </a:xfrm>
            <a:prstGeom prst="rect">
              <a:avLst/>
            </a:prstGeom>
            <a:grpFill/>
          </p:spPr>
          <p:txBody>
            <a:bodyPr wrap="square" lIns="0" tIns="0" rIns="0" bIns="0" rtlCol="0" anchor="t">
              <a:spAutoFit/>
            </a:bodyPr>
            <a:lstStyle/>
            <a:p>
              <a:pPr marL="0" marR="0" lvl="0" indent="0" algn="ctr" defTabSz="914400" rtl="0" eaLnBrk="1" fontAlgn="auto" latinLnBrk="0" hangingPunct="1">
                <a:lnSpc>
                  <a:spcPts val="4732"/>
                </a:lnSpc>
                <a:spcBef>
                  <a:spcPts val="0"/>
                </a:spcBef>
                <a:spcAft>
                  <a:spcPts val="0"/>
                </a:spcAft>
                <a:buClrTx/>
                <a:buSzTx/>
                <a:buFontTx/>
                <a:buNone/>
                <a:tabLst/>
                <a:defRPr/>
              </a:pPr>
              <a:r>
                <a:rPr lang="en-US" sz="4301" dirty="0">
                  <a:solidFill>
                    <a:srgbClr val="FFFFFF"/>
                  </a:solidFill>
                  <a:latin typeface="DM Sans Bold"/>
                </a:rPr>
                <a:t>Results</a:t>
              </a:r>
            </a:p>
          </p:txBody>
        </p:sp>
      </p:grpSp>
      <p:grpSp>
        <p:nvGrpSpPr>
          <p:cNvPr id="4" name="Group 12">
            <a:extLst>
              <a:ext uri="{FF2B5EF4-FFF2-40B4-BE49-F238E27FC236}">
                <a16:creationId xmlns:a16="http://schemas.microsoft.com/office/drawing/2014/main" id="{8CE2DA03-723E-C08F-B278-4B1E1CF42DF1}"/>
              </a:ext>
            </a:extLst>
          </p:cNvPr>
          <p:cNvGrpSpPr/>
          <p:nvPr/>
        </p:nvGrpSpPr>
        <p:grpSpPr>
          <a:xfrm>
            <a:off x="16485482" y="8572500"/>
            <a:ext cx="688649" cy="688649"/>
            <a:chOff x="0" y="0"/>
            <a:chExt cx="6350000" cy="6350000"/>
          </a:xfrm>
          <a:solidFill>
            <a:schemeClr val="tx1"/>
          </a:solidFill>
        </p:grpSpPr>
        <p:sp>
          <p:nvSpPr>
            <p:cNvPr id="5" name="Freeform 13">
              <a:extLst>
                <a:ext uri="{FF2B5EF4-FFF2-40B4-BE49-F238E27FC236}">
                  <a16:creationId xmlns:a16="http://schemas.microsoft.com/office/drawing/2014/main" id="{1D81618D-8ED2-DC90-3C94-6F093C578F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6" name="Picture 5">
            <a:extLst>
              <a:ext uri="{FF2B5EF4-FFF2-40B4-BE49-F238E27FC236}">
                <a16:creationId xmlns:a16="http://schemas.microsoft.com/office/drawing/2014/main" id="{74571C76-3A48-2CA1-C3E6-05165840ADB1}"/>
              </a:ext>
            </a:extLst>
          </p:cNvPr>
          <p:cNvPicPr>
            <a:picLocks noChangeAspect="1"/>
          </p:cNvPicPr>
          <p:nvPr/>
        </p:nvPicPr>
        <p:blipFill rotWithShape="1">
          <a:blip r:embed="rId2"/>
          <a:srcRect l="4878" r="23053"/>
          <a:stretch/>
        </p:blipFill>
        <p:spPr>
          <a:xfrm>
            <a:off x="560233" y="2247900"/>
            <a:ext cx="7962900" cy="4972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E43F0666-9CA6-464C-8C79-EF8BE779E8D1}"/>
              </a:ext>
            </a:extLst>
          </p:cNvPr>
          <p:cNvPicPr>
            <a:picLocks noChangeAspect="1"/>
          </p:cNvPicPr>
          <p:nvPr/>
        </p:nvPicPr>
        <p:blipFill rotWithShape="1">
          <a:blip r:embed="rId3"/>
          <a:srcRect t="9972" b="9973"/>
          <a:stretch/>
        </p:blipFill>
        <p:spPr>
          <a:xfrm>
            <a:off x="8923490" y="2603492"/>
            <a:ext cx="8924748" cy="43688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34630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458737" y="230885"/>
            <a:ext cx="4570463" cy="1077166"/>
            <a:chOff x="0" y="0"/>
            <a:chExt cx="8654054" cy="1823316"/>
          </a:xfrm>
          <a:solidFill>
            <a:schemeClr val="tx1"/>
          </a:solidFill>
        </p:grpSpPr>
        <p:grpSp>
          <p:nvGrpSpPr>
            <p:cNvPr id="9" name="Group 9"/>
            <p:cNvGrpSpPr/>
            <p:nvPr/>
          </p:nvGrpSpPr>
          <p:grpSpPr>
            <a:xfrm>
              <a:off x="0" y="0"/>
              <a:ext cx="8654054" cy="1823316"/>
              <a:chOff x="0" y="0"/>
              <a:chExt cx="3211457" cy="676619"/>
            </a:xfrm>
            <a:grpFill/>
          </p:grpSpPr>
          <p:sp>
            <p:nvSpPr>
              <p:cNvPr id="10" name="Freeform 10"/>
              <p:cNvSpPr/>
              <p:nvPr/>
            </p:nvSpPr>
            <p:spPr>
              <a:xfrm>
                <a:off x="0" y="0"/>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grpFill/>
            </p:spPr>
          </p:sp>
        </p:grpSp>
        <p:sp>
          <p:nvSpPr>
            <p:cNvPr id="11" name="TextBox 11"/>
            <p:cNvSpPr txBox="1"/>
            <p:nvPr/>
          </p:nvSpPr>
          <p:spPr>
            <a:xfrm>
              <a:off x="196287" y="530942"/>
              <a:ext cx="8203530" cy="1031960"/>
            </a:xfrm>
            <a:prstGeom prst="rect">
              <a:avLst/>
            </a:prstGeom>
            <a:grpFill/>
          </p:spPr>
          <p:txBody>
            <a:bodyPr wrap="square" lIns="0" tIns="0" rIns="0" bIns="0" rtlCol="0" anchor="t">
              <a:spAutoFit/>
            </a:bodyPr>
            <a:lstStyle/>
            <a:p>
              <a:pPr marL="0" marR="0" lvl="0" indent="0" algn="ctr" defTabSz="914400" rtl="0" eaLnBrk="1" fontAlgn="auto" latinLnBrk="0" hangingPunct="1">
                <a:lnSpc>
                  <a:spcPts val="4732"/>
                </a:lnSpc>
                <a:spcBef>
                  <a:spcPts val="0"/>
                </a:spcBef>
                <a:spcAft>
                  <a:spcPts val="0"/>
                </a:spcAft>
                <a:buClrTx/>
                <a:buSzTx/>
                <a:buFontTx/>
                <a:buNone/>
                <a:tabLst/>
                <a:defRPr/>
              </a:pPr>
              <a:r>
                <a:rPr lang="en-US" sz="4301" dirty="0">
                  <a:solidFill>
                    <a:srgbClr val="FFFFFF"/>
                  </a:solidFill>
                  <a:latin typeface="DM Sans Bold"/>
                </a:rPr>
                <a:t>Cloud Deploy</a:t>
              </a:r>
            </a:p>
          </p:txBody>
        </p:sp>
      </p:grpSp>
      <p:grpSp>
        <p:nvGrpSpPr>
          <p:cNvPr id="4" name="Group 12">
            <a:extLst>
              <a:ext uri="{FF2B5EF4-FFF2-40B4-BE49-F238E27FC236}">
                <a16:creationId xmlns:a16="http://schemas.microsoft.com/office/drawing/2014/main" id="{8CE2DA03-723E-C08F-B278-4B1E1CF42DF1}"/>
              </a:ext>
            </a:extLst>
          </p:cNvPr>
          <p:cNvGrpSpPr/>
          <p:nvPr/>
        </p:nvGrpSpPr>
        <p:grpSpPr>
          <a:xfrm>
            <a:off x="17142151" y="425144"/>
            <a:ext cx="688649" cy="688649"/>
            <a:chOff x="0" y="0"/>
            <a:chExt cx="6350000" cy="6350000"/>
          </a:xfrm>
          <a:solidFill>
            <a:schemeClr val="tx1"/>
          </a:solidFill>
        </p:grpSpPr>
        <p:sp>
          <p:nvSpPr>
            <p:cNvPr id="5" name="Freeform 13">
              <a:extLst>
                <a:ext uri="{FF2B5EF4-FFF2-40B4-BE49-F238E27FC236}">
                  <a16:creationId xmlns:a16="http://schemas.microsoft.com/office/drawing/2014/main" id="{1D81618D-8ED2-DC90-3C94-6F093C578F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17" name="Picture 16">
            <a:extLst>
              <a:ext uri="{FF2B5EF4-FFF2-40B4-BE49-F238E27FC236}">
                <a16:creationId xmlns:a16="http://schemas.microsoft.com/office/drawing/2014/main" id="{AA7C96A8-D79D-4750-6F78-89CC842CB35F}"/>
              </a:ext>
            </a:extLst>
          </p:cNvPr>
          <p:cNvPicPr>
            <a:picLocks noChangeAspect="1"/>
          </p:cNvPicPr>
          <p:nvPr/>
        </p:nvPicPr>
        <p:blipFill>
          <a:blip r:embed="rId2"/>
          <a:stretch>
            <a:fillRect/>
          </a:stretch>
        </p:blipFill>
        <p:spPr>
          <a:xfrm>
            <a:off x="1524000" y="1914525"/>
            <a:ext cx="15240000" cy="6457950"/>
          </a:xfrm>
          <a:prstGeom prst="rect">
            <a:avLst/>
          </a:prstGeom>
        </p:spPr>
      </p:pic>
      <p:sp>
        <p:nvSpPr>
          <p:cNvPr id="18" name="TextBox 17">
            <a:extLst>
              <a:ext uri="{FF2B5EF4-FFF2-40B4-BE49-F238E27FC236}">
                <a16:creationId xmlns:a16="http://schemas.microsoft.com/office/drawing/2014/main" id="{C08D248A-CD2A-6E8C-5A0A-54C044058232}"/>
              </a:ext>
            </a:extLst>
          </p:cNvPr>
          <p:cNvSpPr txBox="1"/>
          <p:nvPr/>
        </p:nvSpPr>
        <p:spPr>
          <a:xfrm>
            <a:off x="1524000" y="8877300"/>
            <a:ext cx="15240000" cy="1015663"/>
          </a:xfrm>
          <a:prstGeom prst="rect">
            <a:avLst/>
          </a:prstGeom>
          <a:noFill/>
        </p:spPr>
        <p:txBody>
          <a:bodyPr wrap="square" rtlCol="0">
            <a:spAutoFit/>
          </a:bodyPr>
          <a:lstStyle/>
          <a:p>
            <a:r>
              <a:rPr lang="en-US" sz="3000" dirty="0">
                <a:latin typeface="DM Sans Bold" charset="0"/>
              </a:rPr>
              <a:t>Website Link: </a:t>
            </a:r>
            <a:r>
              <a:rPr lang="en-IN" sz="3000" kern="100" dirty="0">
                <a:effectLst/>
                <a:latin typeface="DM Sans Bold" charset="0"/>
                <a:ea typeface="Calibri" panose="020F0502020204030204" pitchFamily="34" charset="0"/>
                <a:cs typeface="Times New Roman" panose="02020603050405020304" pitchFamily="18" charset="0"/>
                <a:hlinkClick r:id="rId3"/>
              </a:rPr>
              <a:t>https://teachablemachine.withgoogle.com/models/g4tIA9Sf9/</a:t>
            </a:r>
            <a:endParaRPr lang="en-IN" sz="3000" kern="100" dirty="0">
              <a:effectLst/>
              <a:latin typeface="DM Sans Bold" charset="0"/>
              <a:ea typeface="Calibri" panose="020F0502020204030204" pitchFamily="34" charset="0"/>
              <a:cs typeface="Times New Roman" panose="02020603050405020304" pitchFamily="18" charset="0"/>
            </a:endParaRPr>
          </a:p>
          <a:p>
            <a:endParaRPr lang="en-IN" sz="3000" kern="100" dirty="0">
              <a:effectLst/>
              <a:latin typeface="DM Sans Bold"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76450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457200" y="495300"/>
            <a:ext cx="3232950" cy="1077166"/>
            <a:chOff x="0" y="0"/>
            <a:chExt cx="8654054" cy="1823316"/>
          </a:xfrm>
          <a:solidFill>
            <a:schemeClr val="tx1"/>
          </a:solidFill>
        </p:grpSpPr>
        <p:grpSp>
          <p:nvGrpSpPr>
            <p:cNvPr id="9" name="Group 9"/>
            <p:cNvGrpSpPr/>
            <p:nvPr/>
          </p:nvGrpSpPr>
          <p:grpSpPr>
            <a:xfrm>
              <a:off x="0" y="0"/>
              <a:ext cx="8654054" cy="1823316"/>
              <a:chOff x="0" y="0"/>
              <a:chExt cx="3211457" cy="676619"/>
            </a:xfrm>
            <a:grpFill/>
          </p:grpSpPr>
          <p:sp>
            <p:nvSpPr>
              <p:cNvPr id="10" name="Freeform 10"/>
              <p:cNvSpPr/>
              <p:nvPr/>
            </p:nvSpPr>
            <p:spPr>
              <a:xfrm>
                <a:off x="0" y="0"/>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grpFill/>
            </p:spPr>
          </p:sp>
        </p:grpSp>
        <p:sp>
          <p:nvSpPr>
            <p:cNvPr id="11" name="TextBox 11"/>
            <p:cNvSpPr txBox="1"/>
            <p:nvPr/>
          </p:nvSpPr>
          <p:spPr>
            <a:xfrm>
              <a:off x="196287" y="530942"/>
              <a:ext cx="8203529" cy="1031960"/>
            </a:xfrm>
            <a:prstGeom prst="rect">
              <a:avLst/>
            </a:prstGeom>
            <a:grpFill/>
          </p:spPr>
          <p:txBody>
            <a:bodyPr wrap="square" lIns="0" tIns="0" rIns="0" bIns="0" rtlCol="0" anchor="t">
              <a:spAutoFit/>
            </a:bodyPr>
            <a:lstStyle/>
            <a:p>
              <a:pPr marL="0" marR="0" lvl="0" indent="0" algn="ctr" defTabSz="914400" rtl="0" eaLnBrk="1" fontAlgn="auto" latinLnBrk="0" hangingPunct="1">
                <a:lnSpc>
                  <a:spcPts val="4732"/>
                </a:lnSpc>
                <a:spcBef>
                  <a:spcPts val="0"/>
                </a:spcBef>
                <a:spcAft>
                  <a:spcPts val="0"/>
                </a:spcAft>
                <a:buClrTx/>
                <a:buSzTx/>
                <a:buFontTx/>
                <a:buNone/>
                <a:tabLst/>
                <a:defRPr/>
              </a:pPr>
              <a:r>
                <a:rPr lang="en-US" sz="4301" dirty="0">
                  <a:solidFill>
                    <a:srgbClr val="FFFFFF"/>
                  </a:solidFill>
                  <a:latin typeface="DM Sans Bold"/>
                </a:rPr>
                <a:t>Results</a:t>
              </a:r>
            </a:p>
          </p:txBody>
        </p:sp>
      </p:grpSp>
      <p:grpSp>
        <p:nvGrpSpPr>
          <p:cNvPr id="4" name="Group 12">
            <a:extLst>
              <a:ext uri="{FF2B5EF4-FFF2-40B4-BE49-F238E27FC236}">
                <a16:creationId xmlns:a16="http://schemas.microsoft.com/office/drawing/2014/main" id="{8CE2DA03-723E-C08F-B278-4B1E1CF42DF1}"/>
              </a:ext>
            </a:extLst>
          </p:cNvPr>
          <p:cNvGrpSpPr/>
          <p:nvPr/>
        </p:nvGrpSpPr>
        <p:grpSpPr>
          <a:xfrm>
            <a:off x="17142151" y="425144"/>
            <a:ext cx="688649" cy="688649"/>
            <a:chOff x="0" y="0"/>
            <a:chExt cx="6350000" cy="6350000"/>
          </a:xfrm>
          <a:solidFill>
            <a:schemeClr val="tx1"/>
          </a:solidFill>
        </p:grpSpPr>
        <p:sp>
          <p:nvSpPr>
            <p:cNvPr id="5" name="Freeform 13">
              <a:extLst>
                <a:ext uri="{FF2B5EF4-FFF2-40B4-BE49-F238E27FC236}">
                  <a16:creationId xmlns:a16="http://schemas.microsoft.com/office/drawing/2014/main" id="{1D81618D-8ED2-DC90-3C94-6F093C578F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pic>
        <p:nvPicPr>
          <p:cNvPr id="3" name="Picture 2">
            <a:extLst>
              <a:ext uri="{FF2B5EF4-FFF2-40B4-BE49-F238E27FC236}">
                <a16:creationId xmlns:a16="http://schemas.microsoft.com/office/drawing/2014/main" id="{801DAC28-A326-8722-8C7E-FB1742AE2A9F}"/>
              </a:ext>
            </a:extLst>
          </p:cNvPr>
          <p:cNvPicPr>
            <a:picLocks noChangeAspect="1"/>
          </p:cNvPicPr>
          <p:nvPr/>
        </p:nvPicPr>
        <p:blipFill>
          <a:blip r:embed="rId2"/>
          <a:stretch>
            <a:fillRect/>
          </a:stretch>
        </p:blipFill>
        <p:spPr>
          <a:xfrm>
            <a:off x="609600" y="2095500"/>
            <a:ext cx="5314950" cy="693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a:extLst>
              <a:ext uri="{FF2B5EF4-FFF2-40B4-BE49-F238E27FC236}">
                <a16:creationId xmlns:a16="http://schemas.microsoft.com/office/drawing/2014/main" id="{17909A19-3ABA-CAC1-2864-287EC43283FA}"/>
              </a:ext>
            </a:extLst>
          </p:cNvPr>
          <p:cNvPicPr>
            <a:picLocks noChangeAspect="1"/>
          </p:cNvPicPr>
          <p:nvPr/>
        </p:nvPicPr>
        <p:blipFill>
          <a:blip r:embed="rId3"/>
          <a:stretch>
            <a:fillRect/>
          </a:stretch>
        </p:blipFill>
        <p:spPr>
          <a:xfrm>
            <a:off x="6515865" y="2095500"/>
            <a:ext cx="5256272" cy="6934200"/>
          </a:xfrm>
          <a:prstGeom prst="rect">
            <a:avLst/>
          </a:prstGeom>
        </p:spPr>
      </p:pic>
      <p:pic>
        <p:nvPicPr>
          <p:cNvPr id="15" name="Picture 14">
            <a:extLst>
              <a:ext uri="{FF2B5EF4-FFF2-40B4-BE49-F238E27FC236}">
                <a16:creationId xmlns:a16="http://schemas.microsoft.com/office/drawing/2014/main" id="{F1F171D6-BB97-CB33-16F7-1A20F0CAAE3B}"/>
              </a:ext>
            </a:extLst>
          </p:cNvPr>
          <p:cNvPicPr>
            <a:picLocks noChangeAspect="1"/>
          </p:cNvPicPr>
          <p:nvPr/>
        </p:nvPicPr>
        <p:blipFill>
          <a:blip r:embed="rId4"/>
          <a:stretch>
            <a:fillRect/>
          </a:stretch>
        </p:blipFill>
        <p:spPr>
          <a:xfrm>
            <a:off x="12363452" y="2047875"/>
            <a:ext cx="5362575" cy="6981825"/>
          </a:xfrm>
          <a:prstGeom prst="rect">
            <a:avLst/>
          </a:prstGeom>
        </p:spPr>
      </p:pic>
    </p:spTree>
    <p:extLst>
      <p:ext uri="{BB962C8B-B14F-4D97-AF65-F5344CB8AC3E}">
        <p14:creationId xmlns:p14="http://schemas.microsoft.com/office/powerpoint/2010/main" val="13288036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158236" y="3265128"/>
            <a:ext cx="15735300" cy="861774"/>
          </a:xfrm>
          <a:prstGeom prst="rect">
            <a:avLst/>
          </a:prstGeom>
        </p:spPr>
        <p:txBody>
          <a:bodyPr wrap="square" lIns="0" tIns="0" rIns="0" bIns="0" rtlCol="0" anchor="t">
            <a:spAutoFit/>
          </a:bodyPr>
          <a:lstStyle/>
          <a:p>
            <a:pPr marL="285750" indent="-285750">
              <a:buFont typeface="Arial" panose="020B0604020202020204" pitchFamily="34" charset="0"/>
              <a:buChar char="•"/>
            </a:pPr>
            <a:endParaRPr lang="en-IN" sz="2800" dirty="0">
              <a:latin typeface="DM Sans Bold" charset="0"/>
            </a:endParaRPr>
          </a:p>
          <a:p>
            <a:pPr algn="l"/>
            <a:endParaRPr kumimoji="0" lang="en-US" sz="2800" b="0" i="0" u="none" strike="noStrike" kern="1200" cap="none" spc="0" normalizeH="0" baseline="0" noProof="0" dirty="0">
              <a:ln>
                <a:noFill/>
              </a:ln>
              <a:solidFill>
                <a:srgbClr val="000000"/>
              </a:solidFill>
              <a:effectLst/>
              <a:uLnTx/>
              <a:uFillTx/>
              <a:latin typeface="DM Sans Bold" charset="0"/>
            </a:endParaRPr>
          </a:p>
        </p:txBody>
      </p:sp>
      <p:pic>
        <p:nvPicPr>
          <p:cNvPr id="14" name="Picture 13">
            <a:extLst>
              <a:ext uri="{FF2B5EF4-FFF2-40B4-BE49-F238E27FC236}">
                <a16:creationId xmlns:a16="http://schemas.microsoft.com/office/drawing/2014/main" id="{09227F03-AD18-5C77-85DC-DD2FB95FF33E}"/>
              </a:ext>
            </a:extLst>
          </p:cNvPr>
          <p:cNvPicPr>
            <a:picLocks noChangeAspect="1"/>
          </p:cNvPicPr>
          <p:nvPr/>
        </p:nvPicPr>
        <p:blipFill rotWithShape="1">
          <a:blip r:embed="rId2"/>
          <a:srcRect l="14568"/>
          <a:stretch/>
        </p:blipFill>
        <p:spPr>
          <a:xfrm>
            <a:off x="0" y="159342"/>
            <a:ext cx="2590800" cy="1707529"/>
          </a:xfrm>
          <a:prstGeom prst="rect">
            <a:avLst/>
          </a:prstGeom>
        </p:spPr>
      </p:pic>
      <p:grpSp>
        <p:nvGrpSpPr>
          <p:cNvPr id="7" name="Group 26">
            <a:extLst>
              <a:ext uri="{FF2B5EF4-FFF2-40B4-BE49-F238E27FC236}">
                <a16:creationId xmlns:a16="http://schemas.microsoft.com/office/drawing/2014/main" id="{6832E185-7F15-A69C-46A0-7DE5E856AD83}"/>
              </a:ext>
            </a:extLst>
          </p:cNvPr>
          <p:cNvGrpSpPr/>
          <p:nvPr/>
        </p:nvGrpSpPr>
        <p:grpSpPr>
          <a:xfrm>
            <a:off x="1158236" y="1866871"/>
            <a:ext cx="5105400" cy="1143029"/>
            <a:chOff x="0" y="0"/>
            <a:chExt cx="5952749" cy="1059603"/>
          </a:xfrm>
        </p:grpSpPr>
        <p:grpSp>
          <p:nvGrpSpPr>
            <p:cNvPr id="8" name="Group 27">
              <a:extLst>
                <a:ext uri="{FF2B5EF4-FFF2-40B4-BE49-F238E27FC236}">
                  <a16:creationId xmlns:a16="http://schemas.microsoft.com/office/drawing/2014/main" id="{BFE44F78-793E-C54D-35AA-FA752756CBEA}"/>
                </a:ext>
              </a:extLst>
            </p:cNvPr>
            <p:cNvGrpSpPr/>
            <p:nvPr/>
          </p:nvGrpSpPr>
          <p:grpSpPr>
            <a:xfrm>
              <a:off x="0" y="0"/>
              <a:ext cx="5952749" cy="1059603"/>
              <a:chOff x="0" y="0"/>
              <a:chExt cx="3801184" cy="676619"/>
            </a:xfrm>
          </p:grpSpPr>
          <p:sp>
            <p:nvSpPr>
              <p:cNvPr id="10" name="Freeform 28">
                <a:extLst>
                  <a:ext uri="{FF2B5EF4-FFF2-40B4-BE49-F238E27FC236}">
                    <a16:creationId xmlns:a16="http://schemas.microsoft.com/office/drawing/2014/main" id="{17FE5A41-3ED0-3B18-7DD7-7E0201ED5275}"/>
                  </a:ext>
                </a:extLst>
              </p:cNvPr>
              <p:cNvSpPr/>
              <p:nvPr/>
            </p:nvSpPr>
            <p:spPr>
              <a:xfrm>
                <a:off x="0" y="0"/>
                <a:ext cx="3801183" cy="676620"/>
              </a:xfrm>
              <a:custGeom>
                <a:avLst/>
                <a:gdLst/>
                <a:ahLst/>
                <a:cxnLst/>
                <a:rect l="l" t="t" r="r" b="b"/>
                <a:pathLst>
                  <a:path w="3801183" h="676620">
                    <a:moveTo>
                      <a:pt x="3676724" y="676619"/>
                    </a:moveTo>
                    <a:lnTo>
                      <a:pt x="124460" y="676619"/>
                    </a:lnTo>
                    <a:cubicBezTo>
                      <a:pt x="55880" y="676619"/>
                      <a:pt x="0" y="620739"/>
                      <a:pt x="0" y="552159"/>
                    </a:cubicBezTo>
                    <a:lnTo>
                      <a:pt x="0" y="124460"/>
                    </a:lnTo>
                    <a:cubicBezTo>
                      <a:pt x="0" y="55880"/>
                      <a:pt x="55880" y="0"/>
                      <a:pt x="124460" y="0"/>
                    </a:cubicBezTo>
                    <a:lnTo>
                      <a:pt x="3676724" y="0"/>
                    </a:lnTo>
                    <a:cubicBezTo>
                      <a:pt x="3745304" y="0"/>
                      <a:pt x="3801183" y="55880"/>
                      <a:pt x="3801183" y="124460"/>
                    </a:cubicBezTo>
                    <a:lnTo>
                      <a:pt x="3801183" y="552159"/>
                    </a:lnTo>
                    <a:cubicBezTo>
                      <a:pt x="3801183" y="620739"/>
                      <a:pt x="3745304" y="676620"/>
                      <a:pt x="3676724" y="676620"/>
                    </a:cubicBezTo>
                    <a:close/>
                  </a:path>
                </a:pathLst>
              </a:custGeom>
              <a:solidFill>
                <a:srgbClr val="43C466"/>
              </a:solidFill>
            </p:spPr>
          </p:sp>
        </p:grpSp>
        <p:sp>
          <p:nvSpPr>
            <p:cNvPr id="9" name="TextBox 29">
              <a:extLst>
                <a:ext uri="{FF2B5EF4-FFF2-40B4-BE49-F238E27FC236}">
                  <a16:creationId xmlns:a16="http://schemas.microsoft.com/office/drawing/2014/main" id="{051F3B0D-431E-AA7C-D4EF-BF98586B4EAD}"/>
                </a:ext>
              </a:extLst>
            </p:cNvPr>
            <p:cNvSpPr txBox="1"/>
            <p:nvPr/>
          </p:nvSpPr>
          <p:spPr>
            <a:xfrm>
              <a:off x="360772" y="485686"/>
              <a:ext cx="5127625" cy="314201"/>
            </a:xfrm>
            <a:prstGeom prst="rect">
              <a:avLst/>
            </a:prstGeom>
          </p:spPr>
          <p:txBody>
            <a:bodyPr lIns="0" tIns="0" rIns="0" bIns="0" rtlCol="0" anchor="t">
              <a:spAutoFit/>
            </a:bodyPr>
            <a:lstStyle/>
            <a:p>
              <a:pPr marL="0" marR="0" lvl="0" indent="0" algn="ctr" defTabSz="914400" rtl="0" eaLnBrk="1" fontAlgn="auto" latinLnBrk="0" hangingPunct="1">
                <a:lnSpc>
                  <a:spcPts val="2000"/>
                </a:lnSpc>
                <a:spcBef>
                  <a:spcPct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DM Sans Bold" charset="0"/>
                  <a:ea typeface="Cambria" panose="02040503050406030204" pitchFamily="18" charset="0"/>
                </a:rPr>
                <a:t>Conclusion</a:t>
              </a:r>
              <a:endParaRPr kumimoji="0" lang="en-US" sz="2500" b="0" i="0" u="none" strike="noStrike" kern="1200" cap="none" spc="0" normalizeH="0" baseline="0" noProof="0" dirty="0">
                <a:ln>
                  <a:noFill/>
                </a:ln>
                <a:solidFill>
                  <a:srgbClr val="FFFFFF"/>
                </a:solidFill>
                <a:effectLst/>
                <a:uLnTx/>
                <a:uFillTx/>
                <a:latin typeface="DM Sans Bold" charset="0"/>
              </a:endParaRPr>
            </a:p>
          </p:txBody>
        </p:sp>
      </p:grpSp>
      <p:grpSp>
        <p:nvGrpSpPr>
          <p:cNvPr id="2" name="Group 11">
            <a:extLst>
              <a:ext uri="{FF2B5EF4-FFF2-40B4-BE49-F238E27FC236}">
                <a16:creationId xmlns:a16="http://schemas.microsoft.com/office/drawing/2014/main" id="{7373F6FD-5619-C758-A405-8626E6F33895}"/>
              </a:ext>
            </a:extLst>
          </p:cNvPr>
          <p:cNvGrpSpPr/>
          <p:nvPr/>
        </p:nvGrpSpPr>
        <p:grpSpPr>
          <a:xfrm>
            <a:off x="17036952" y="9258300"/>
            <a:ext cx="583201" cy="583201"/>
            <a:chOff x="0" y="0"/>
            <a:chExt cx="6350000" cy="6350000"/>
          </a:xfrm>
          <a:solidFill>
            <a:srgbClr val="43C466"/>
          </a:solidFill>
        </p:grpSpPr>
        <p:sp>
          <p:nvSpPr>
            <p:cNvPr id="3" name="Freeform 12">
              <a:extLst>
                <a:ext uri="{FF2B5EF4-FFF2-40B4-BE49-F238E27FC236}">
                  <a16:creationId xmlns:a16="http://schemas.microsoft.com/office/drawing/2014/main" id="{8C3F776A-83A0-052F-F2F5-1082552AD57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
        <p:nvSpPr>
          <p:cNvPr id="4" name="TextBox 3">
            <a:extLst>
              <a:ext uri="{FF2B5EF4-FFF2-40B4-BE49-F238E27FC236}">
                <a16:creationId xmlns:a16="http://schemas.microsoft.com/office/drawing/2014/main" id="{DAC225F4-C095-3347-80A4-9B6D469D2F2F}"/>
              </a:ext>
            </a:extLst>
          </p:cNvPr>
          <p:cNvSpPr txBox="1"/>
          <p:nvPr/>
        </p:nvSpPr>
        <p:spPr>
          <a:xfrm>
            <a:off x="1565904" y="4126902"/>
            <a:ext cx="14919964" cy="3416320"/>
          </a:xfrm>
          <a:prstGeom prst="rect">
            <a:avLst/>
          </a:prstGeom>
          <a:noFill/>
        </p:spPr>
        <p:txBody>
          <a:bodyPr wrap="square" rtlCol="0">
            <a:spAutoFit/>
          </a:bodyPr>
          <a:lstStyle/>
          <a:p>
            <a:pPr algn="just"/>
            <a:r>
              <a:rPr lang="en-US" sz="3600" dirty="0">
                <a:latin typeface="DM Sans Bold" panose="020B0604020202020204" charset="0"/>
              </a:rPr>
              <a:t>Our autonomous cleaning bot provides an efficient, requires less maintenance, and cost-effective solution for cleaning. Our robot has cutting-edge sensors and artificial intelligence algorithms that let it avoid obstructions, find dirt and debris, and clean effectively. They can be set up to clean certain areas or complete specified jobs, and they are highly adjustable.</a:t>
            </a:r>
            <a:endParaRPr lang="en-IN" sz="3600" dirty="0">
              <a:latin typeface="DM Sans Bold" panose="020B0604020202020204" charset="0"/>
            </a:endParaRPr>
          </a:p>
        </p:txBody>
      </p:sp>
      <p:pic>
        <p:nvPicPr>
          <p:cNvPr id="1026" name="Picture 2">
            <a:extLst>
              <a:ext uri="{FF2B5EF4-FFF2-40B4-BE49-F238E27FC236}">
                <a16:creationId xmlns:a16="http://schemas.microsoft.com/office/drawing/2014/main" id="{9199EAA8-FE7F-E6E6-5EB8-9D081B3114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97665" y="753330"/>
            <a:ext cx="1976406" cy="197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687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158236" y="3265128"/>
            <a:ext cx="15735300" cy="6863417"/>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IN" sz="2600" dirty="0">
                <a:latin typeface="DM Sans Bold" charset="0"/>
                <a:hlinkClick r:id="rId2">
                  <a:extLst>
                    <a:ext uri="{A12FA001-AC4F-418D-AE19-62706E023703}">
                      <ahyp:hlinkClr xmlns:ahyp="http://schemas.microsoft.com/office/drawing/2018/hyperlinkcolor" val="tx"/>
                    </a:ext>
                  </a:extLst>
                </a:hlinkClick>
              </a:rPr>
              <a:t>https://ijrti.org/papers/IJRTI2003013.pdf</a:t>
            </a:r>
            <a:endParaRPr lang="en-IN" sz="2600" dirty="0">
              <a:latin typeface="DM Sans Bold" charset="0"/>
            </a:endParaRPr>
          </a:p>
          <a:p>
            <a:pPr marL="285750" indent="-285750">
              <a:buFont typeface="Arial" panose="020B0604020202020204" pitchFamily="34" charset="0"/>
              <a:buChar char="•"/>
            </a:pPr>
            <a:endParaRPr lang="en-IN" sz="2600" dirty="0">
              <a:latin typeface="DM Sans Bold" charset="0"/>
            </a:endParaRPr>
          </a:p>
          <a:p>
            <a:pPr marL="285750" indent="-285750">
              <a:buFont typeface="Arial" panose="020B0604020202020204" pitchFamily="34" charset="0"/>
              <a:buChar char="•"/>
            </a:pPr>
            <a:r>
              <a:rPr lang="en-US" sz="2600" dirty="0">
                <a:latin typeface="DM Sans Bold" charset="0"/>
                <a:hlinkClick r:id="rId3">
                  <a:extLst>
                    <a:ext uri="{A12FA001-AC4F-418D-AE19-62706E023703}">
                      <ahyp:hlinkClr xmlns:ahyp="http://schemas.microsoft.com/office/drawing/2018/hyperlinkcolor" val="tx"/>
                    </a:ext>
                  </a:extLst>
                </a:hlinkClick>
              </a:rPr>
              <a:t>Development of Autonomous Indoor Floor Cleaning Robot (researchgate.net)</a:t>
            </a:r>
            <a:endParaRPr lang="en-IN" sz="2600" dirty="0">
              <a:latin typeface="DM Sans Bold" charset="0"/>
            </a:endParaRPr>
          </a:p>
          <a:p>
            <a:pPr marL="285750" indent="-285750">
              <a:buFont typeface="Arial" panose="020B0604020202020204" pitchFamily="34" charset="0"/>
              <a:buChar char="•"/>
            </a:pPr>
            <a:endParaRPr lang="en-IN" sz="2600" dirty="0">
              <a:latin typeface="DM Sans Bold" charset="0"/>
            </a:endParaRPr>
          </a:p>
          <a:p>
            <a:pPr marL="285750" indent="-285750">
              <a:buFont typeface="Arial" panose="020B0604020202020204" pitchFamily="34" charset="0"/>
              <a:buChar char="•"/>
            </a:pPr>
            <a:r>
              <a:rPr lang="en-IN" sz="2600" dirty="0">
                <a:latin typeface="DM Sans Bold" charset="0"/>
                <a:hlinkClick r:id="rId4">
                  <a:extLst>
                    <a:ext uri="{A12FA001-AC4F-418D-AE19-62706E023703}">
                      <ahyp:hlinkClr xmlns:ahyp="http://schemas.microsoft.com/office/drawing/2018/hyperlinkcolor" val="tx"/>
                    </a:ext>
                  </a:extLst>
                </a:hlinkClick>
              </a:rPr>
              <a:t>https://www.ijcrt.org/papers/IJCRT2101033.pdf</a:t>
            </a:r>
            <a:endParaRPr lang="en-IN" sz="2600" dirty="0">
              <a:latin typeface="DM Sans Bold" charset="0"/>
            </a:endParaRPr>
          </a:p>
          <a:p>
            <a:pPr marL="285750" indent="-285750">
              <a:buFont typeface="Arial" panose="020B0604020202020204" pitchFamily="34" charset="0"/>
              <a:buChar char="•"/>
            </a:pPr>
            <a:endParaRPr lang="en-IN" sz="2600" dirty="0">
              <a:latin typeface="DM Sans Bold" charset="0"/>
            </a:endParaRPr>
          </a:p>
          <a:p>
            <a:pPr marL="285750" indent="-285750">
              <a:buFont typeface="Arial" panose="020B0604020202020204" pitchFamily="34" charset="0"/>
              <a:buChar char="•"/>
            </a:pPr>
            <a:r>
              <a:rPr lang="en-IN" sz="2600" dirty="0">
                <a:latin typeface="DM Sans Bold" charset="0"/>
                <a:hlinkClick r:id="rId5">
                  <a:extLst>
                    <a:ext uri="{A12FA001-AC4F-418D-AE19-62706E023703}">
                      <ahyp:hlinkClr xmlns:ahyp="http://schemas.microsoft.com/office/drawing/2018/hyperlinkcolor" val="tx"/>
                    </a:ext>
                  </a:extLst>
                </a:hlinkClick>
              </a:rPr>
              <a:t>https://www.amrita.edu/research/project/autonomous-floor-cleaning-robot/</a:t>
            </a:r>
            <a:endParaRPr lang="en-IN" sz="2600" dirty="0">
              <a:latin typeface="DM Sans Bold" charset="0"/>
            </a:endParaRPr>
          </a:p>
          <a:p>
            <a:pPr marL="285750" indent="-285750">
              <a:buFont typeface="Arial" panose="020B0604020202020204" pitchFamily="34" charset="0"/>
              <a:buChar char="•"/>
            </a:pPr>
            <a:endParaRPr lang="en-IN" sz="2600" dirty="0">
              <a:latin typeface="DM Sans Bold" charset="0"/>
            </a:endParaRPr>
          </a:p>
          <a:p>
            <a:pPr marL="285750" indent="-285750">
              <a:buFont typeface="Arial" panose="020B0604020202020204" pitchFamily="34" charset="0"/>
              <a:buChar char="•"/>
            </a:pPr>
            <a:r>
              <a:rPr lang="en-IN" sz="2600" dirty="0">
                <a:latin typeface="DM Sans Bold" charset="0"/>
                <a:hlinkClick r:id="rId6">
                  <a:extLst>
                    <a:ext uri="{A12FA001-AC4F-418D-AE19-62706E023703}">
                      <ahyp:hlinkClr xmlns:ahyp="http://schemas.microsoft.com/office/drawing/2018/hyperlinkcolor" val="tx"/>
                    </a:ext>
                  </a:extLst>
                </a:hlinkClick>
              </a:rPr>
              <a:t>https://www.mitmoradabad.edu.in/wp-content/uploads/2020/03/CR-1-1.3.3-Sample-Project.pdf</a:t>
            </a:r>
            <a:endParaRPr lang="en-IN" sz="2600" dirty="0">
              <a:latin typeface="DM Sans Bold" charset="0"/>
            </a:endParaRPr>
          </a:p>
          <a:p>
            <a:pPr marL="285750" indent="-285750">
              <a:buFont typeface="Arial" panose="020B0604020202020204" pitchFamily="34" charset="0"/>
              <a:buChar char="•"/>
            </a:pPr>
            <a:endParaRPr lang="en-IN" sz="2600" dirty="0">
              <a:latin typeface="DM Sans Bold" charset="0"/>
            </a:endParaRPr>
          </a:p>
          <a:p>
            <a:pPr marL="285750" indent="-285750">
              <a:buFont typeface="Arial" panose="020B0604020202020204" pitchFamily="34" charset="0"/>
              <a:buChar char="•"/>
            </a:pPr>
            <a:r>
              <a:rPr lang="en-IN" sz="2600" dirty="0">
                <a:latin typeface="DM Sans Bold" charset="0"/>
                <a:hlinkClick r:id="rId7">
                  <a:extLst>
                    <a:ext uri="{A12FA001-AC4F-418D-AE19-62706E023703}">
                      <ahyp:hlinkClr xmlns:ahyp="http://schemas.microsoft.com/office/drawing/2018/hyperlinkcolor" val="tx"/>
                    </a:ext>
                  </a:extLst>
                </a:hlinkClick>
              </a:rPr>
              <a:t>http://www.standardsuniversity.org/wp-content/uploads/Smart-Floor-Cleaning-Robot-CLEAR.pdf</a:t>
            </a:r>
            <a:endParaRPr lang="en-IN" sz="2600" dirty="0">
              <a:latin typeface="DM Sans Bold" charset="0"/>
            </a:endParaRPr>
          </a:p>
          <a:p>
            <a:pPr marL="285750" indent="-285750">
              <a:buFont typeface="Arial" panose="020B0604020202020204" pitchFamily="34" charset="0"/>
              <a:buChar char="•"/>
            </a:pPr>
            <a:endParaRPr lang="en-IN" sz="2600" dirty="0">
              <a:latin typeface="DM Sans Bold" charset="0"/>
            </a:endParaRPr>
          </a:p>
          <a:p>
            <a:pPr marL="285750" indent="-285750">
              <a:buFont typeface="Arial" panose="020B0604020202020204" pitchFamily="34" charset="0"/>
              <a:buChar char="•"/>
            </a:pPr>
            <a:r>
              <a:rPr lang="en-IN" sz="2600" dirty="0">
                <a:latin typeface="DM Sans Bold" charset="0"/>
                <a:hlinkClick r:id="rId8">
                  <a:extLst>
                    <a:ext uri="{A12FA001-AC4F-418D-AE19-62706E023703}">
                      <ahyp:hlinkClr xmlns:ahyp="http://schemas.microsoft.com/office/drawing/2018/hyperlinkcolor" val="tx"/>
                    </a:ext>
                  </a:extLst>
                </a:hlinkClick>
              </a:rPr>
              <a:t>http://203.201.63.46:8080/jspui/bitstream/123456789/6079/1/PR3075.pdf</a:t>
            </a:r>
            <a:endParaRPr lang="en-IN" sz="2600" dirty="0">
              <a:latin typeface="DM Sans Bold" charset="0"/>
            </a:endParaRPr>
          </a:p>
          <a:p>
            <a:pPr marL="285750" indent="-285750">
              <a:buFont typeface="Arial" panose="020B0604020202020204" pitchFamily="34" charset="0"/>
              <a:buChar char="•"/>
            </a:pPr>
            <a:endParaRPr lang="en-IN" sz="2800" dirty="0">
              <a:latin typeface="DM Sans Bold" charset="0"/>
            </a:endParaRPr>
          </a:p>
          <a:p>
            <a:pPr algn="l"/>
            <a:endParaRPr kumimoji="0" lang="en-US" sz="2800" b="0" i="0" u="none" strike="noStrike" kern="1200" cap="none" spc="0" normalizeH="0" baseline="0" noProof="0" dirty="0">
              <a:ln>
                <a:noFill/>
              </a:ln>
              <a:solidFill>
                <a:srgbClr val="000000"/>
              </a:solidFill>
              <a:effectLst/>
              <a:uLnTx/>
              <a:uFillTx/>
              <a:latin typeface="DM Sans Bold" charset="0"/>
            </a:endParaRPr>
          </a:p>
        </p:txBody>
      </p:sp>
      <p:pic>
        <p:nvPicPr>
          <p:cNvPr id="14" name="Picture 13">
            <a:extLst>
              <a:ext uri="{FF2B5EF4-FFF2-40B4-BE49-F238E27FC236}">
                <a16:creationId xmlns:a16="http://schemas.microsoft.com/office/drawing/2014/main" id="{09227F03-AD18-5C77-85DC-DD2FB95FF33E}"/>
              </a:ext>
            </a:extLst>
          </p:cNvPr>
          <p:cNvPicPr>
            <a:picLocks noChangeAspect="1"/>
          </p:cNvPicPr>
          <p:nvPr/>
        </p:nvPicPr>
        <p:blipFill rotWithShape="1">
          <a:blip r:embed="rId9"/>
          <a:srcRect l="14568"/>
          <a:stretch/>
        </p:blipFill>
        <p:spPr>
          <a:xfrm>
            <a:off x="0" y="159342"/>
            <a:ext cx="2590800" cy="1707529"/>
          </a:xfrm>
          <a:prstGeom prst="rect">
            <a:avLst/>
          </a:prstGeom>
        </p:spPr>
      </p:pic>
      <p:grpSp>
        <p:nvGrpSpPr>
          <p:cNvPr id="7" name="Group 26">
            <a:extLst>
              <a:ext uri="{FF2B5EF4-FFF2-40B4-BE49-F238E27FC236}">
                <a16:creationId xmlns:a16="http://schemas.microsoft.com/office/drawing/2014/main" id="{6832E185-7F15-A69C-46A0-7DE5E856AD83}"/>
              </a:ext>
            </a:extLst>
          </p:cNvPr>
          <p:cNvGrpSpPr/>
          <p:nvPr/>
        </p:nvGrpSpPr>
        <p:grpSpPr>
          <a:xfrm>
            <a:off x="990600" y="1866871"/>
            <a:ext cx="5105400" cy="1143029"/>
            <a:chOff x="0" y="0"/>
            <a:chExt cx="5952749" cy="1059603"/>
          </a:xfrm>
        </p:grpSpPr>
        <p:grpSp>
          <p:nvGrpSpPr>
            <p:cNvPr id="8" name="Group 27">
              <a:extLst>
                <a:ext uri="{FF2B5EF4-FFF2-40B4-BE49-F238E27FC236}">
                  <a16:creationId xmlns:a16="http://schemas.microsoft.com/office/drawing/2014/main" id="{BFE44F78-793E-C54D-35AA-FA752756CBEA}"/>
                </a:ext>
              </a:extLst>
            </p:cNvPr>
            <p:cNvGrpSpPr/>
            <p:nvPr/>
          </p:nvGrpSpPr>
          <p:grpSpPr>
            <a:xfrm>
              <a:off x="0" y="0"/>
              <a:ext cx="5952749" cy="1059603"/>
              <a:chOff x="0" y="0"/>
              <a:chExt cx="3801184" cy="676619"/>
            </a:xfrm>
          </p:grpSpPr>
          <p:sp>
            <p:nvSpPr>
              <p:cNvPr id="10" name="Freeform 28">
                <a:extLst>
                  <a:ext uri="{FF2B5EF4-FFF2-40B4-BE49-F238E27FC236}">
                    <a16:creationId xmlns:a16="http://schemas.microsoft.com/office/drawing/2014/main" id="{17FE5A41-3ED0-3B18-7DD7-7E0201ED5275}"/>
                  </a:ext>
                </a:extLst>
              </p:cNvPr>
              <p:cNvSpPr/>
              <p:nvPr/>
            </p:nvSpPr>
            <p:spPr>
              <a:xfrm>
                <a:off x="0" y="0"/>
                <a:ext cx="3801183" cy="676620"/>
              </a:xfrm>
              <a:custGeom>
                <a:avLst/>
                <a:gdLst/>
                <a:ahLst/>
                <a:cxnLst/>
                <a:rect l="l" t="t" r="r" b="b"/>
                <a:pathLst>
                  <a:path w="3801183" h="676620">
                    <a:moveTo>
                      <a:pt x="3676724" y="676619"/>
                    </a:moveTo>
                    <a:lnTo>
                      <a:pt x="124460" y="676619"/>
                    </a:lnTo>
                    <a:cubicBezTo>
                      <a:pt x="55880" y="676619"/>
                      <a:pt x="0" y="620739"/>
                      <a:pt x="0" y="552159"/>
                    </a:cubicBezTo>
                    <a:lnTo>
                      <a:pt x="0" y="124460"/>
                    </a:lnTo>
                    <a:cubicBezTo>
                      <a:pt x="0" y="55880"/>
                      <a:pt x="55880" y="0"/>
                      <a:pt x="124460" y="0"/>
                    </a:cubicBezTo>
                    <a:lnTo>
                      <a:pt x="3676724" y="0"/>
                    </a:lnTo>
                    <a:cubicBezTo>
                      <a:pt x="3745304" y="0"/>
                      <a:pt x="3801183" y="55880"/>
                      <a:pt x="3801183" y="124460"/>
                    </a:cubicBezTo>
                    <a:lnTo>
                      <a:pt x="3801183" y="552159"/>
                    </a:lnTo>
                    <a:cubicBezTo>
                      <a:pt x="3801183" y="620739"/>
                      <a:pt x="3745304" y="676620"/>
                      <a:pt x="3676724" y="676620"/>
                    </a:cubicBezTo>
                    <a:close/>
                  </a:path>
                </a:pathLst>
              </a:custGeom>
              <a:solidFill>
                <a:srgbClr val="43C466"/>
              </a:solidFill>
            </p:spPr>
          </p:sp>
        </p:grpSp>
        <p:sp>
          <p:nvSpPr>
            <p:cNvPr id="9" name="TextBox 29">
              <a:extLst>
                <a:ext uri="{FF2B5EF4-FFF2-40B4-BE49-F238E27FC236}">
                  <a16:creationId xmlns:a16="http://schemas.microsoft.com/office/drawing/2014/main" id="{051F3B0D-431E-AA7C-D4EF-BF98586B4EAD}"/>
                </a:ext>
              </a:extLst>
            </p:cNvPr>
            <p:cNvSpPr txBox="1"/>
            <p:nvPr/>
          </p:nvSpPr>
          <p:spPr>
            <a:xfrm>
              <a:off x="360772" y="485686"/>
              <a:ext cx="5127625" cy="319099"/>
            </a:xfrm>
            <a:prstGeom prst="rect">
              <a:avLst/>
            </a:prstGeom>
          </p:spPr>
          <p:txBody>
            <a:bodyPr lIns="0" tIns="0" rIns="0" bIns="0" rtlCol="0" anchor="t">
              <a:spAutoFit/>
            </a:bodyPr>
            <a:lstStyle/>
            <a:p>
              <a:pPr marL="0" marR="0" lvl="0" indent="0" algn="ctr" defTabSz="914400" rtl="0" eaLnBrk="1" fontAlgn="auto" latinLnBrk="0" hangingPunct="1">
                <a:lnSpc>
                  <a:spcPts val="2000"/>
                </a:lnSpc>
                <a:spcBef>
                  <a:spcPct val="0"/>
                </a:spcBef>
                <a:spcAft>
                  <a:spcPts val="0"/>
                </a:spcAft>
                <a:buClrTx/>
                <a:buSzTx/>
                <a:buFontTx/>
                <a:buNone/>
                <a:tabLst/>
                <a:defRPr/>
              </a:pPr>
              <a:r>
                <a:rPr lang="en-US" sz="4000" b="1" dirty="0">
                  <a:latin typeface="DM Sans Bold" charset="0"/>
                  <a:ea typeface="Cambria" panose="02040503050406030204" pitchFamily="18" charset="0"/>
                </a:rPr>
                <a:t>References</a:t>
              </a:r>
              <a:endParaRPr kumimoji="0" lang="en-US" sz="2500" b="0" i="0" u="none" strike="noStrike" kern="1200" cap="none" spc="0" normalizeH="0" baseline="0" noProof="0" dirty="0">
                <a:ln>
                  <a:noFill/>
                </a:ln>
                <a:solidFill>
                  <a:srgbClr val="FFFFFF"/>
                </a:solidFill>
                <a:effectLst/>
                <a:uLnTx/>
                <a:uFillTx/>
                <a:latin typeface="DM Sans Bold" charset="0"/>
              </a:endParaRPr>
            </a:p>
          </p:txBody>
        </p:sp>
      </p:grpSp>
      <p:pic>
        <p:nvPicPr>
          <p:cNvPr id="12" name="Picture 11">
            <a:extLst>
              <a:ext uri="{FF2B5EF4-FFF2-40B4-BE49-F238E27FC236}">
                <a16:creationId xmlns:a16="http://schemas.microsoft.com/office/drawing/2014/main" id="{76355072-7DC8-5D83-3C64-4EA263D8C71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352146" y="993087"/>
            <a:ext cx="1976406" cy="1976406"/>
          </a:xfrm>
          <a:prstGeom prst="rect">
            <a:avLst/>
          </a:prstGeom>
        </p:spPr>
      </p:pic>
      <p:grpSp>
        <p:nvGrpSpPr>
          <p:cNvPr id="2" name="Group 11">
            <a:extLst>
              <a:ext uri="{FF2B5EF4-FFF2-40B4-BE49-F238E27FC236}">
                <a16:creationId xmlns:a16="http://schemas.microsoft.com/office/drawing/2014/main" id="{7373F6FD-5619-C758-A405-8626E6F33895}"/>
              </a:ext>
            </a:extLst>
          </p:cNvPr>
          <p:cNvGrpSpPr/>
          <p:nvPr/>
        </p:nvGrpSpPr>
        <p:grpSpPr>
          <a:xfrm>
            <a:off x="17036952" y="9258300"/>
            <a:ext cx="583201" cy="583201"/>
            <a:chOff x="0" y="0"/>
            <a:chExt cx="6350000" cy="6350000"/>
          </a:xfrm>
          <a:solidFill>
            <a:srgbClr val="43C466"/>
          </a:solidFill>
        </p:grpSpPr>
        <p:sp>
          <p:nvSpPr>
            <p:cNvPr id="3" name="Freeform 12">
              <a:extLst>
                <a:ext uri="{FF2B5EF4-FFF2-40B4-BE49-F238E27FC236}">
                  <a16:creationId xmlns:a16="http://schemas.microsoft.com/office/drawing/2014/main" id="{8C3F776A-83A0-052F-F2F5-1082552AD57E}"/>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extLst>
      <p:ext uri="{BB962C8B-B14F-4D97-AF65-F5344CB8AC3E}">
        <p14:creationId xmlns:p14="http://schemas.microsoft.com/office/powerpoint/2010/main" val="468894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4">
            <a:extLst>
              <a:ext uri="{FF2B5EF4-FFF2-40B4-BE49-F238E27FC236}">
                <a16:creationId xmlns:a16="http://schemas.microsoft.com/office/drawing/2014/main" id="{A79C5B23-B911-E766-0C3F-B76440097D3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6" b="1690"/>
          <a:stretch>
            <a:fillRect/>
          </a:stretch>
        </p:blipFill>
        <p:spPr>
          <a:xfrm>
            <a:off x="3825046" y="2997517"/>
            <a:ext cx="10576754" cy="4291966"/>
          </a:xfrm>
          <a:prstGeom prst="rect">
            <a:avLst/>
          </a:prstGeom>
        </p:spPr>
      </p:pic>
      <p:sp>
        <p:nvSpPr>
          <p:cNvPr id="2" name="TextBox 2"/>
          <p:cNvSpPr txBox="1"/>
          <p:nvPr/>
        </p:nvSpPr>
        <p:spPr>
          <a:xfrm>
            <a:off x="4638068" y="3924300"/>
            <a:ext cx="9011862" cy="1865776"/>
          </a:xfrm>
          <a:prstGeom prst="rect">
            <a:avLst/>
          </a:prstGeom>
        </p:spPr>
        <p:txBody>
          <a:bodyPr lIns="0" tIns="0" rIns="0" bIns="0" rtlCol="0" anchor="t">
            <a:spAutoFit/>
          </a:bodyPr>
          <a:lstStyle/>
          <a:p>
            <a:pPr marL="0" lvl="0" indent="0" algn="ctr">
              <a:lnSpc>
                <a:spcPts val="14300"/>
              </a:lnSpc>
            </a:pPr>
            <a:r>
              <a:rPr lang="en-US" sz="13000" spc="-130" dirty="0">
                <a:solidFill>
                  <a:srgbClr val="000000"/>
                </a:solidFill>
                <a:latin typeface="DM Sans Bold"/>
              </a:rPr>
              <a:t>Thank You</a:t>
            </a:r>
          </a:p>
        </p:txBody>
      </p:sp>
      <p:pic>
        <p:nvPicPr>
          <p:cNvPr id="9" name="Picture 8">
            <a:extLst>
              <a:ext uri="{FF2B5EF4-FFF2-40B4-BE49-F238E27FC236}">
                <a16:creationId xmlns:a16="http://schemas.microsoft.com/office/drawing/2014/main" id="{E0AE5843-887B-B0B7-4BCA-5171CCC015B8}"/>
              </a:ext>
            </a:extLst>
          </p:cNvPr>
          <p:cNvPicPr>
            <a:picLocks noChangeAspect="1"/>
          </p:cNvPicPr>
          <p:nvPr/>
        </p:nvPicPr>
        <p:blipFill rotWithShape="1">
          <a:blip r:embed="rId5"/>
          <a:srcRect l="14568"/>
          <a:stretch/>
        </p:blipFill>
        <p:spPr>
          <a:xfrm>
            <a:off x="0" y="159342"/>
            <a:ext cx="2590800" cy="1707529"/>
          </a:xfrm>
          <a:prstGeom prst="rect">
            <a:avLst/>
          </a:prstGeom>
        </p:spPr>
      </p:pic>
      <p:pic>
        <p:nvPicPr>
          <p:cNvPr id="14" name="Picture 13">
            <a:extLst>
              <a:ext uri="{FF2B5EF4-FFF2-40B4-BE49-F238E27FC236}">
                <a16:creationId xmlns:a16="http://schemas.microsoft.com/office/drawing/2014/main" id="{790FEEA0-8B1A-FB5F-1447-25178339542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392401" y="7499824"/>
            <a:ext cx="1770554" cy="1770554"/>
          </a:xfrm>
          <a:prstGeom prst="rect">
            <a:avLst/>
          </a:prstGeom>
        </p:spPr>
      </p:pic>
      <p:pic>
        <p:nvPicPr>
          <p:cNvPr id="16" name="Picture 15">
            <a:extLst>
              <a:ext uri="{FF2B5EF4-FFF2-40B4-BE49-F238E27FC236}">
                <a16:creationId xmlns:a16="http://schemas.microsoft.com/office/drawing/2014/main" id="{08C3D2D1-E05E-21ED-26A0-461A4C0371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9301" y="2185747"/>
            <a:ext cx="1707529" cy="1707529"/>
          </a:xfrm>
          <a:prstGeom prst="rect">
            <a:avLst/>
          </a:prstGeom>
        </p:spPr>
      </p:pic>
      <p:grpSp>
        <p:nvGrpSpPr>
          <p:cNvPr id="23" name="Group 11">
            <a:extLst>
              <a:ext uri="{FF2B5EF4-FFF2-40B4-BE49-F238E27FC236}">
                <a16:creationId xmlns:a16="http://schemas.microsoft.com/office/drawing/2014/main" id="{BC0CDAB0-36B1-2283-B27F-ADC1C7431DE3}"/>
              </a:ext>
            </a:extLst>
          </p:cNvPr>
          <p:cNvGrpSpPr/>
          <p:nvPr/>
        </p:nvGrpSpPr>
        <p:grpSpPr>
          <a:xfrm>
            <a:off x="1125045" y="7838726"/>
            <a:ext cx="583201" cy="583201"/>
            <a:chOff x="0" y="0"/>
            <a:chExt cx="6350000" cy="6350000"/>
          </a:xfrm>
          <a:solidFill>
            <a:srgbClr val="9F8BFF"/>
          </a:solidFill>
        </p:grpSpPr>
        <p:sp>
          <p:nvSpPr>
            <p:cNvPr id="24" name="Freeform 12">
              <a:extLst>
                <a:ext uri="{FF2B5EF4-FFF2-40B4-BE49-F238E27FC236}">
                  <a16:creationId xmlns:a16="http://schemas.microsoft.com/office/drawing/2014/main" id="{D9F59D36-9579-3A82-DB88-DFF55001075F}"/>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5" name="Group 11">
            <a:extLst>
              <a:ext uri="{FF2B5EF4-FFF2-40B4-BE49-F238E27FC236}">
                <a16:creationId xmlns:a16="http://schemas.microsoft.com/office/drawing/2014/main" id="{461DFE6B-9944-1EC6-E3E2-197FA4318DB6}"/>
              </a:ext>
            </a:extLst>
          </p:cNvPr>
          <p:cNvGrpSpPr/>
          <p:nvPr/>
        </p:nvGrpSpPr>
        <p:grpSpPr>
          <a:xfrm>
            <a:off x="16734876" y="2495575"/>
            <a:ext cx="583201" cy="583201"/>
            <a:chOff x="0" y="0"/>
            <a:chExt cx="6350000" cy="6350000"/>
          </a:xfrm>
          <a:solidFill>
            <a:schemeClr val="tx1"/>
          </a:solidFill>
        </p:grpSpPr>
        <p:sp>
          <p:nvSpPr>
            <p:cNvPr id="26" name="Freeform 12">
              <a:extLst>
                <a:ext uri="{FF2B5EF4-FFF2-40B4-BE49-F238E27FC236}">
                  <a16:creationId xmlns:a16="http://schemas.microsoft.com/office/drawing/2014/main" id="{44817BCD-7C39-BD3F-F92F-1857D80FFB92}"/>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7" name="Group 11">
            <a:extLst>
              <a:ext uri="{FF2B5EF4-FFF2-40B4-BE49-F238E27FC236}">
                <a16:creationId xmlns:a16="http://schemas.microsoft.com/office/drawing/2014/main" id="{3CC7BE90-C112-780E-672B-6FE2D2FA1FD1}"/>
              </a:ext>
            </a:extLst>
          </p:cNvPr>
          <p:cNvGrpSpPr/>
          <p:nvPr/>
        </p:nvGrpSpPr>
        <p:grpSpPr>
          <a:xfrm>
            <a:off x="8560798" y="7506927"/>
            <a:ext cx="583201" cy="583201"/>
            <a:chOff x="0" y="0"/>
            <a:chExt cx="6350000" cy="6350000"/>
          </a:xfrm>
          <a:solidFill>
            <a:srgbClr val="9F8BFF"/>
          </a:solidFill>
        </p:grpSpPr>
        <p:sp>
          <p:nvSpPr>
            <p:cNvPr id="28" name="Freeform 12">
              <a:extLst>
                <a:ext uri="{FF2B5EF4-FFF2-40B4-BE49-F238E27FC236}">
                  <a16:creationId xmlns:a16="http://schemas.microsoft.com/office/drawing/2014/main" id="{3847D172-6112-611F-AD86-3E608A552C48}"/>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29" name="Group 16">
            <a:extLst>
              <a:ext uri="{FF2B5EF4-FFF2-40B4-BE49-F238E27FC236}">
                <a16:creationId xmlns:a16="http://schemas.microsoft.com/office/drawing/2014/main" id="{79E0AC71-73FB-BCF5-7D7A-C6EB7D91AFE4}"/>
              </a:ext>
            </a:extLst>
          </p:cNvPr>
          <p:cNvGrpSpPr/>
          <p:nvPr/>
        </p:nvGrpSpPr>
        <p:grpSpPr>
          <a:xfrm>
            <a:off x="-1006968" y="4212152"/>
            <a:ext cx="2013936" cy="2013936"/>
            <a:chOff x="0" y="0"/>
            <a:chExt cx="6350000" cy="6350000"/>
          </a:xfrm>
          <a:solidFill>
            <a:srgbClr val="9F8BFF"/>
          </a:solidFill>
        </p:grpSpPr>
        <p:sp>
          <p:nvSpPr>
            <p:cNvPr id="30" name="Freeform 17">
              <a:extLst>
                <a:ext uri="{FF2B5EF4-FFF2-40B4-BE49-F238E27FC236}">
                  <a16:creationId xmlns:a16="http://schemas.microsoft.com/office/drawing/2014/main" id="{1AE82E4F-C1CB-09BD-EA7B-A4579A6E9AB9}"/>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1" name="Group 16">
            <a:extLst>
              <a:ext uri="{FF2B5EF4-FFF2-40B4-BE49-F238E27FC236}">
                <a16:creationId xmlns:a16="http://schemas.microsoft.com/office/drawing/2014/main" id="{491FF917-54CB-6D6D-C092-83EB6C0999D1}"/>
              </a:ext>
            </a:extLst>
          </p:cNvPr>
          <p:cNvGrpSpPr/>
          <p:nvPr/>
        </p:nvGrpSpPr>
        <p:grpSpPr>
          <a:xfrm>
            <a:off x="17333694" y="3811496"/>
            <a:ext cx="2013936" cy="2013936"/>
            <a:chOff x="0" y="0"/>
            <a:chExt cx="6350000" cy="6350000"/>
          </a:xfrm>
          <a:solidFill>
            <a:srgbClr val="9F8BFF"/>
          </a:solidFill>
        </p:grpSpPr>
        <p:sp>
          <p:nvSpPr>
            <p:cNvPr id="32" name="Freeform 17">
              <a:extLst>
                <a:ext uri="{FF2B5EF4-FFF2-40B4-BE49-F238E27FC236}">
                  <a16:creationId xmlns:a16="http://schemas.microsoft.com/office/drawing/2014/main" id="{3E710F29-308B-4770-08BD-550D413AAED3}"/>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33" name="Group 14">
            <a:extLst>
              <a:ext uri="{FF2B5EF4-FFF2-40B4-BE49-F238E27FC236}">
                <a16:creationId xmlns:a16="http://schemas.microsoft.com/office/drawing/2014/main" id="{E533BD80-3409-27D6-D65E-0D5DE473D5F1}"/>
              </a:ext>
            </a:extLst>
          </p:cNvPr>
          <p:cNvGrpSpPr/>
          <p:nvPr/>
        </p:nvGrpSpPr>
        <p:grpSpPr>
          <a:xfrm>
            <a:off x="10591800" y="9563100"/>
            <a:ext cx="1843344" cy="1843344"/>
            <a:chOff x="0" y="0"/>
            <a:chExt cx="6350000" cy="6350000"/>
          </a:xfrm>
          <a:solidFill>
            <a:schemeClr val="tx1"/>
          </a:solidFill>
        </p:grpSpPr>
        <p:sp>
          <p:nvSpPr>
            <p:cNvPr id="34" name="Freeform 15">
              <a:extLst>
                <a:ext uri="{FF2B5EF4-FFF2-40B4-BE49-F238E27FC236}">
                  <a16:creationId xmlns:a16="http://schemas.microsoft.com/office/drawing/2014/main" id="{C0E6A8C8-A95D-16D6-1258-4475E14BD70D}"/>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extLst>
      <p:ext uri="{BB962C8B-B14F-4D97-AF65-F5344CB8AC3E}">
        <p14:creationId xmlns:p14="http://schemas.microsoft.com/office/powerpoint/2010/main" val="399235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1066800" y="1969092"/>
            <a:ext cx="6569449" cy="3586953"/>
            <a:chOff x="-203200" y="-202032"/>
            <a:chExt cx="8759266" cy="4782604"/>
          </a:xfrm>
        </p:grpSpPr>
        <p:sp>
          <p:nvSpPr>
            <p:cNvPr id="16" name="TextBox 16"/>
            <p:cNvSpPr txBox="1"/>
            <p:nvPr/>
          </p:nvSpPr>
          <p:spPr>
            <a:xfrm>
              <a:off x="0" y="4123780"/>
              <a:ext cx="8556066" cy="456792"/>
            </a:xfrm>
            <a:prstGeom prst="rect">
              <a:avLst/>
            </a:prstGeom>
          </p:spPr>
          <p:txBody>
            <a:bodyPr lIns="0" tIns="0" rIns="0" bIns="0" rtlCol="0" anchor="t">
              <a:spAutoFit/>
            </a:bodyPr>
            <a:lstStyle/>
            <a:p>
              <a:pPr>
                <a:lnSpc>
                  <a:spcPts val="2800"/>
                </a:lnSpc>
              </a:pPr>
              <a:endParaRPr lang="en-US" sz="2000" dirty="0">
                <a:solidFill>
                  <a:srgbClr val="000000"/>
                </a:solidFill>
                <a:latin typeface="DM Sans"/>
              </a:endParaRPr>
            </a:p>
          </p:txBody>
        </p:sp>
        <p:sp>
          <p:nvSpPr>
            <p:cNvPr id="17" name="TextBox 17"/>
            <p:cNvSpPr txBox="1"/>
            <p:nvPr/>
          </p:nvSpPr>
          <p:spPr>
            <a:xfrm>
              <a:off x="-203200" y="-202032"/>
              <a:ext cx="8556066" cy="1450996"/>
            </a:xfrm>
            <a:prstGeom prst="rect">
              <a:avLst/>
            </a:prstGeom>
          </p:spPr>
          <p:txBody>
            <a:bodyPr lIns="0" tIns="0" rIns="0" bIns="0" rtlCol="0" anchor="t">
              <a:spAutoFit/>
            </a:bodyPr>
            <a:lstStyle/>
            <a:p>
              <a:pPr>
                <a:lnSpc>
                  <a:spcPts val="8800"/>
                </a:lnSpc>
              </a:pPr>
              <a:endParaRPr lang="en-US" sz="6600" dirty="0">
                <a:solidFill>
                  <a:srgbClr val="001C84"/>
                </a:solidFill>
                <a:latin typeface="DM Sans Bold"/>
              </a:endParaRPr>
            </a:p>
          </p:txBody>
        </p:sp>
      </p:grpSp>
      <p:grpSp>
        <p:nvGrpSpPr>
          <p:cNvPr id="2" name="Group 12">
            <a:extLst>
              <a:ext uri="{FF2B5EF4-FFF2-40B4-BE49-F238E27FC236}">
                <a16:creationId xmlns:a16="http://schemas.microsoft.com/office/drawing/2014/main" id="{CBBD592B-3BCD-6503-44F8-1310DD3A9031}"/>
              </a:ext>
            </a:extLst>
          </p:cNvPr>
          <p:cNvGrpSpPr/>
          <p:nvPr/>
        </p:nvGrpSpPr>
        <p:grpSpPr>
          <a:xfrm>
            <a:off x="17056547" y="9182100"/>
            <a:ext cx="688649" cy="688649"/>
            <a:chOff x="0" y="0"/>
            <a:chExt cx="6350000" cy="6350000"/>
          </a:xfrm>
          <a:solidFill>
            <a:srgbClr val="7030A0"/>
          </a:solidFill>
        </p:grpSpPr>
        <p:sp>
          <p:nvSpPr>
            <p:cNvPr id="3" name="Freeform 13">
              <a:extLst>
                <a:ext uri="{FF2B5EF4-FFF2-40B4-BE49-F238E27FC236}">
                  <a16:creationId xmlns:a16="http://schemas.microsoft.com/office/drawing/2014/main" id="{FF082615-788C-EB9F-287F-BEF7B05E90D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5" name="Group 9">
            <a:extLst>
              <a:ext uri="{FF2B5EF4-FFF2-40B4-BE49-F238E27FC236}">
                <a16:creationId xmlns:a16="http://schemas.microsoft.com/office/drawing/2014/main" id="{F8B839D0-1CA8-D5DF-53DE-D23227E0738D}"/>
              </a:ext>
            </a:extLst>
          </p:cNvPr>
          <p:cNvGrpSpPr/>
          <p:nvPr/>
        </p:nvGrpSpPr>
        <p:grpSpPr>
          <a:xfrm>
            <a:off x="1206285" y="875510"/>
            <a:ext cx="5486400" cy="1178827"/>
            <a:chOff x="-891014" y="439457"/>
            <a:chExt cx="3211457" cy="676620"/>
          </a:xfrm>
          <a:solidFill>
            <a:srgbClr val="7030A0"/>
          </a:solidFill>
        </p:grpSpPr>
        <p:sp>
          <p:nvSpPr>
            <p:cNvPr id="7" name="Freeform 10">
              <a:extLst>
                <a:ext uri="{FF2B5EF4-FFF2-40B4-BE49-F238E27FC236}">
                  <a16:creationId xmlns:a16="http://schemas.microsoft.com/office/drawing/2014/main" id="{1CC63176-F078-ABA5-4F74-BD162EE907C6}"/>
                </a:ext>
              </a:extLst>
            </p:cNvPr>
            <p:cNvSpPr/>
            <p:nvPr/>
          </p:nvSpPr>
          <p:spPr>
            <a:xfrm>
              <a:off x="-891014" y="439457"/>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grpFill/>
          </p:spPr>
          <p:txBody>
            <a:bodyPr/>
            <a:lstStyle/>
            <a:p>
              <a:endParaRPr lang="en-IN" dirty="0"/>
            </a:p>
          </p:txBody>
        </p:sp>
      </p:grpSp>
      <p:sp>
        <p:nvSpPr>
          <p:cNvPr id="9" name="TextBox 8">
            <a:extLst>
              <a:ext uri="{FF2B5EF4-FFF2-40B4-BE49-F238E27FC236}">
                <a16:creationId xmlns:a16="http://schemas.microsoft.com/office/drawing/2014/main" id="{932D4F5F-9BD0-B676-5A45-88362A077CBB}"/>
              </a:ext>
            </a:extLst>
          </p:cNvPr>
          <p:cNvSpPr txBox="1"/>
          <p:nvPr/>
        </p:nvSpPr>
        <p:spPr>
          <a:xfrm>
            <a:off x="-762000" y="1195291"/>
            <a:ext cx="9144000" cy="742254"/>
          </a:xfrm>
          <a:prstGeom prst="rect">
            <a:avLst/>
          </a:prstGeom>
          <a:noFill/>
        </p:spPr>
        <p:txBody>
          <a:bodyPr wrap="square">
            <a:spAutoFit/>
          </a:bodyPr>
          <a:lstStyle/>
          <a:p>
            <a:pPr algn="ctr">
              <a:lnSpc>
                <a:spcPts val="4732"/>
              </a:lnSpc>
              <a:defRPr/>
            </a:pPr>
            <a:r>
              <a:rPr lang="en-US" sz="4800" dirty="0">
                <a:solidFill>
                  <a:schemeClr val="bg1"/>
                </a:solidFill>
                <a:latin typeface="DM Sans Bold"/>
              </a:rPr>
              <a:t>Abstract</a:t>
            </a:r>
          </a:p>
        </p:txBody>
      </p:sp>
      <p:pic>
        <p:nvPicPr>
          <p:cNvPr id="10" name="Picture 9">
            <a:extLst>
              <a:ext uri="{FF2B5EF4-FFF2-40B4-BE49-F238E27FC236}">
                <a16:creationId xmlns:a16="http://schemas.microsoft.com/office/drawing/2014/main" id="{10CD66A5-A428-B2B8-156D-DE521B583C0F}"/>
              </a:ext>
            </a:extLst>
          </p:cNvPr>
          <p:cNvPicPr>
            <a:picLocks noChangeAspect="1"/>
          </p:cNvPicPr>
          <p:nvPr/>
        </p:nvPicPr>
        <p:blipFill rotWithShape="1">
          <a:blip r:embed="rId2"/>
          <a:srcRect l="14568"/>
          <a:stretch/>
        </p:blipFill>
        <p:spPr>
          <a:xfrm>
            <a:off x="16078200" y="50111"/>
            <a:ext cx="2209800" cy="1456422"/>
          </a:xfrm>
          <a:prstGeom prst="rect">
            <a:avLst/>
          </a:prstGeom>
        </p:spPr>
      </p:pic>
      <p:sp>
        <p:nvSpPr>
          <p:cNvPr id="15" name="TextBox 14">
            <a:extLst>
              <a:ext uri="{FF2B5EF4-FFF2-40B4-BE49-F238E27FC236}">
                <a16:creationId xmlns:a16="http://schemas.microsoft.com/office/drawing/2014/main" id="{B3807A8B-EF00-335C-A0BF-55644D0092C2}"/>
              </a:ext>
            </a:extLst>
          </p:cNvPr>
          <p:cNvSpPr txBox="1"/>
          <p:nvPr/>
        </p:nvSpPr>
        <p:spPr>
          <a:xfrm>
            <a:off x="1398872" y="2513215"/>
            <a:ext cx="15669928" cy="7142981"/>
          </a:xfrm>
          <a:prstGeom prst="rect">
            <a:avLst/>
          </a:prstGeom>
          <a:noFill/>
        </p:spPr>
        <p:txBody>
          <a:bodyPr wrap="square" rtlCol="0">
            <a:spAutoFit/>
          </a:bodyPr>
          <a:lstStyle/>
          <a:p>
            <a:pPr algn="just">
              <a:lnSpc>
                <a:spcPct val="150000"/>
              </a:lnSpc>
            </a:pPr>
            <a:r>
              <a:rPr lang="en-US" sz="2800" dirty="0">
                <a:latin typeface="DM Sans Bold" charset="0"/>
              </a:rPr>
              <a:t>Generally, the path is scanned at a movement and can be visible like a space on a surface with the environment acting as a primary subject. Therefore, our Robot should sense the environment with its sensors installed on the robot.</a:t>
            </a:r>
          </a:p>
          <a:p>
            <a:pPr marL="457200" indent="-457200" algn="just">
              <a:lnSpc>
                <a:spcPct val="150000"/>
              </a:lnSpc>
              <a:buFont typeface="Wingdings" panose="05000000000000000000" pitchFamily="2" charset="2"/>
              <a:buChar char="§"/>
            </a:pPr>
            <a:r>
              <a:rPr lang="en-US" sz="2800" dirty="0">
                <a:latin typeface="DM Sans Bold" charset="0"/>
              </a:rPr>
              <a:t>After that, the data is transmitted to the microprocessor. Hence, the processor is going to decide on the proper commands and then it sends them to the driver and thus the robot will follow the path.</a:t>
            </a:r>
          </a:p>
          <a:p>
            <a:pPr marL="457200" indent="-457200" algn="just">
              <a:lnSpc>
                <a:spcPct val="150000"/>
              </a:lnSpc>
              <a:buFont typeface="Wingdings" panose="05000000000000000000" pitchFamily="2" charset="2"/>
              <a:buChar char="§"/>
            </a:pPr>
            <a:r>
              <a:rPr lang="en-US" sz="2800" dirty="0">
                <a:latin typeface="DM Sans Bold" charset="0"/>
              </a:rPr>
              <a:t>Our Robot is designed to move automatically and follow the path. The robot uses sensors to identify the path, thus assisting the robot to stay on track. </a:t>
            </a:r>
          </a:p>
          <a:p>
            <a:pPr marL="457200" indent="-457200" algn="just">
              <a:lnSpc>
                <a:spcPct val="150000"/>
              </a:lnSpc>
              <a:buFont typeface="Wingdings" panose="05000000000000000000" pitchFamily="2" charset="2"/>
              <a:buChar char="§"/>
            </a:pPr>
            <a:r>
              <a:rPr lang="en-US" sz="2800" dirty="0">
                <a:latin typeface="DM Sans Bold" charset="0"/>
              </a:rPr>
              <a:t>This project aims to implement the algorithm and control the robot's movement by properly tuning the control parameters and thus achieve better performance for collecting and picking objects.</a:t>
            </a:r>
          </a:p>
        </p:txBody>
      </p:sp>
    </p:spTree>
    <p:extLst>
      <p:ext uri="{BB962C8B-B14F-4D97-AF65-F5344CB8AC3E}">
        <p14:creationId xmlns:p14="http://schemas.microsoft.com/office/powerpoint/2010/main" val="4075555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4"/>
          <p:cNvGrpSpPr/>
          <p:nvPr/>
        </p:nvGrpSpPr>
        <p:grpSpPr>
          <a:xfrm>
            <a:off x="1066800" y="1969092"/>
            <a:ext cx="6569449" cy="3586953"/>
            <a:chOff x="-203200" y="-202032"/>
            <a:chExt cx="8759266" cy="4782604"/>
          </a:xfrm>
        </p:grpSpPr>
        <p:sp>
          <p:nvSpPr>
            <p:cNvPr id="16" name="TextBox 16"/>
            <p:cNvSpPr txBox="1"/>
            <p:nvPr/>
          </p:nvSpPr>
          <p:spPr>
            <a:xfrm>
              <a:off x="0" y="4123780"/>
              <a:ext cx="8556066" cy="456792"/>
            </a:xfrm>
            <a:prstGeom prst="rect">
              <a:avLst/>
            </a:prstGeom>
          </p:spPr>
          <p:txBody>
            <a:bodyPr lIns="0" tIns="0" rIns="0" bIns="0" rtlCol="0" anchor="t">
              <a:spAutoFit/>
            </a:bodyPr>
            <a:lstStyle/>
            <a:p>
              <a:pPr>
                <a:lnSpc>
                  <a:spcPts val="2800"/>
                </a:lnSpc>
              </a:pPr>
              <a:endParaRPr lang="en-US" sz="2000" dirty="0">
                <a:solidFill>
                  <a:srgbClr val="000000"/>
                </a:solidFill>
                <a:latin typeface="DM Sans"/>
              </a:endParaRPr>
            </a:p>
          </p:txBody>
        </p:sp>
        <p:sp>
          <p:nvSpPr>
            <p:cNvPr id="17" name="TextBox 17"/>
            <p:cNvSpPr txBox="1"/>
            <p:nvPr/>
          </p:nvSpPr>
          <p:spPr>
            <a:xfrm>
              <a:off x="-203200" y="-202032"/>
              <a:ext cx="8556066" cy="1450996"/>
            </a:xfrm>
            <a:prstGeom prst="rect">
              <a:avLst/>
            </a:prstGeom>
          </p:spPr>
          <p:txBody>
            <a:bodyPr lIns="0" tIns="0" rIns="0" bIns="0" rtlCol="0" anchor="t">
              <a:spAutoFit/>
            </a:bodyPr>
            <a:lstStyle/>
            <a:p>
              <a:pPr>
                <a:lnSpc>
                  <a:spcPts val="8800"/>
                </a:lnSpc>
              </a:pPr>
              <a:endParaRPr lang="en-US" sz="6600" dirty="0">
                <a:solidFill>
                  <a:srgbClr val="001C84"/>
                </a:solidFill>
                <a:latin typeface="DM Sans Bold"/>
              </a:endParaRPr>
            </a:p>
          </p:txBody>
        </p:sp>
      </p:grpSp>
      <p:sp>
        <p:nvSpPr>
          <p:cNvPr id="22" name="TextBox 21">
            <a:extLst>
              <a:ext uri="{FF2B5EF4-FFF2-40B4-BE49-F238E27FC236}">
                <a16:creationId xmlns:a16="http://schemas.microsoft.com/office/drawing/2014/main" id="{0D14E7D4-4D82-20A9-3603-2324B8E61375}"/>
              </a:ext>
            </a:extLst>
          </p:cNvPr>
          <p:cNvSpPr txBox="1"/>
          <p:nvPr/>
        </p:nvSpPr>
        <p:spPr>
          <a:xfrm>
            <a:off x="1172705" y="2989350"/>
            <a:ext cx="16733527" cy="6878806"/>
          </a:xfrm>
          <a:prstGeom prst="rect">
            <a:avLst/>
          </a:prstGeom>
          <a:noFill/>
        </p:spPr>
        <p:txBody>
          <a:bodyPr wrap="square" rtlCol="0">
            <a:spAutoFit/>
          </a:bodyPr>
          <a:lstStyle/>
          <a:p>
            <a:pPr algn="just">
              <a:spcAft>
                <a:spcPts val="600"/>
              </a:spcAft>
            </a:pPr>
            <a:r>
              <a:rPr lang="en-US" sz="3600" b="1" dirty="0">
                <a:solidFill>
                  <a:prstClr val="black">
                    <a:lumMod val="75000"/>
                    <a:lumOff val="25000"/>
                  </a:prstClr>
                </a:solidFill>
                <a:latin typeface="DM Sans Bold" charset="0"/>
                <a:ea typeface="Cambria" panose="02040503050406030204" pitchFamily="18" charset="0"/>
                <a:cs typeface="Segoe UI" panose="020B0502040204020203" pitchFamily="34" charset="0"/>
              </a:rPr>
              <a:t>Our aim is –</a:t>
            </a:r>
            <a:endParaRPr lang="en-US" sz="3200" dirty="0">
              <a:solidFill>
                <a:srgbClr val="202124"/>
              </a:solidFill>
              <a:latin typeface="DM Sans Bold" charset="0"/>
            </a:endParaRPr>
          </a:p>
          <a:p>
            <a:pPr marL="171450" indent="-171450" algn="l">
              <a:spcAft>
                <a:spcPts val="600"/>
              </a:spcAft>
              <a:buFont typeface="Wingdings" panose="05000000000000000000" pitchFamily="2" charset="2"/>
              <a:buChar char="Ø"/>
            </a:pPr>
            <a:r>
              <a:rPr lang="en-US" sz="3200" i="0" dirty="0">
                <a:solidFill>
                  <a:srgbClr val="202124"/>
                </a:solidFill>
                <a:effectLst/>
                <a:latin typeface="DM Sans Bold" charset="0"/>
              </a:rPr>
              <a:t> To develop an automotive path following an agent to </a:t>
            </a:r>
            <a:r>
              <a:rPr lang="en-US" sz="3200" dirty="0">
                <a:solidFill>
                  <a:srgbClr val="202124"/>
                </a:solidFill>
                <a:latin typeface="DM Sans Bold" charset="0"/>
              </a:rPr>
              <a:t>move</a:t>
            </a:r>
            <a:r>
              <a:rPr lang="en-US" sz="3200" i="0" dirty="0">
                <a:solidFill>
                  <a:srgbClr val="202124"/>
                </a:solidFill>
                <a:effectLst/>
                <a:latin typeface="DM Sans Bold" charset="0"/>
              </a:rPr>
              <a:t> in a confined environment</a:t>
            </a:r>
          </a:p>
          <a:p>
            <a:pPr marL="171450" indent="-171450" algn="l">
              <a:spcAft>
                <a:spcPts val="600"/>
              </a:spcAft>
              <a:buFont typeface="Wingdings" panose="05000000000000000000" pitchFamily="2" charset="2"/>
              <a:buChar char="Ø"/>
            </a:pPr>
            <a:endParaRPr lang="en-US" dirty="0">
              <a:solidFill>
                <a:srgbClr val="202124"/>
              </a:solidFill>
              <a:latin typeface="DM Sans Bold" charset="0"/>
            </a:endParaRPr>
          </a:p>
          <a:p>
            <a:pPr marL="171450" indent="-171450" algn="l">
              <a:spcAft>
                <a:spcPts val="600"/>
              </a:spcAft>
              <a:buFont typeface="Wingdings" panose="05000000000000000000" pitchFamily="2" charset="2"/>
              <a:buChar char="Ø"/>
            </a:pPr>
            <a:r>
              <a:rPr lang="en-US" sz="3200" i="0" dirty="0">
                <a:solidFill>
                  <a:srgbClr val="202124"/>
                </a:solidFill>
                <a:effectLst/>
                <a:latin typeface="DM Sans Bold" charset="0"/>
              </a:rPr>
              <a:t>To apply deep mining techniques for object recognition and subsequent classification.</a:t>
            </a:r>
          </a:p>
          <a:p>
            <a:pPr marL="171450" indent="-171450" algn="l">
              <a:spcAft>
                <a:spcPts val="600"/>
              </a:spcAft>
              <a:buFont typeface="Wingdings" panose="05000000000000000000" pitchFamily="2" charset="2"/>
              <a:buChar char="Ø"/>
            </a:pPr>
            <a:endParaRPr lang="en-US" dirty="0">
              <a:solidFill>
                <a:srgbClr val="202124"/>
              </a:solidFill>
              <a:latin typeface="DM Sans Bold" charset="0"/>
            </a:endParaRPr>
          </a:p>
          <a:p>
            <a:pPr marL="171450" indent="-171450" algn="l">
              <a:spcAft>
                <a:spcPts val="600"/>
              </a:spcAft>
              <a:buFont typeface="Wingdings" panose="05000000000000000000" pitchFamily="2" charset="2"/>
              <a:buChar char="Ø"/>
            </a:pPr>
            <a:r>
              <a:rPr lang="en-US" sz="3200" i="0" dirty="0">
                <a:solidFill>
                  <a:srgbClr val="202124"/>
                </a:solidFill>
                <a:effectLst/>
                <a:latin typeface="DM Sans Bold" charset="0"/>
              </a:rPr>
              <a:t>To develop an autonomous system leveraging IoET technologies that could replace cleaners in home/premises </a:t>
            </a:r>
          </a:p>
          <a:p>
            <a:pPr marL="171450" indent="-171450" algn="l">
              <a:spcAft>
                <a:spcPts val="600"/>
              </a:spcAft>
              <a:buFont typeface="Wingdings" panose="05000000000000000000" pitchFamily="2" charset="2"/>
              <a:buChar char="Ø"/>
            </a:pPr>
            <a:endParaRPr lang="en-US" sz="3200" dirty="0">
              <a:solidFill>
                <a:srgbClr val="202124"/>
              </a:solidFill>
              <a:latin typeface="DM Sans Bold" charset="0"/>
            </a:endParaRPr>
          </a:p>
          <a:p>
            <a:pPr marL="800100" lvl="1" indent="-342900">
              <a:spcAft>
                <a:spcPts val="600"/>
              </a:spcAft>
              <a:buFont typeface="Wingdings" panose="05000000000000000000" pitchFamily="2" charset="2"/>
              <a:buChar char="v"/>
            </a:pPr>
            <a:r>
              <a:rPr lang="en-US" sz="3200" b="1" i="0" dirty="0">
                <a:solidFill>
                  <a:srgbClr val="202124"/>
                </a:solidFill>
                <a:effectLst/>
                <a:latin typeface="DM Sans Bold" charset="0"/>
              </a:rPr>
              <a:t>Community:</a:t>
            </a:r>
            <a:r>
              <a:rPr lang="en-US" sz="3200" i="0" dirty="0">
                <a:solidFill>
                  <a:srgbClr val="202124"/>
                </a:solidFill>
                <a:effectLst/>
                <a:latin typeface="DM Sans Bold" charset="0"/>
              </a:rPr>
              <a:t> Premise Owners/ Home Makers for Sanitation.</a:t>
            </a:r>
            <a:endParaRPr lang="en-US" sz="3200" dirty="0">
              <a:solidFill>
                <a:srgbClr val="202124"/>
              </a:solidFill>
              <a:latin typeface="DM Sans Bold" charset="0"/>
            </a:endParaRPr>
          </a:p>
          <a:p>
            <a:pPr marL="800100" lvl="1" indent="-342900">
              <a:spcAft>
                <a:spcPts val="600"/>
              </a:spcAft>
              <a:buFont typeface="Wingdings" panose="05000000000000000000" pitchFamily="2" charset="2"/>
              <a:buChar char="v"/>
            </a:pPr>
            <a:r>
              <a:rPr lang="en-US" sz="3200" b="1" i="0" dirty="0">
                <a:solidFill>
                  <a:srgbClr val="202124"/>
                </a:solidFill>
                <a:effectLst/>
                <a:latin typeface="DM Sans Bold" charset="0"/>
              </a:rPr>
              <a:t>Technology: </a:t>
            </a:r>
            <a:r>
              <a:rPr lang="en-US" sz="3200" i="0" dirty="0">
                <a:solidFill>
                  <a:srgbClr val="202124"/>
                </a:solidFill>
                <a:effectLst/>
                <a:latin typeface="DM Sans Bold" charset="0"/>
              </a:rPr>
              <a:t>Internet of Environmental Things (IoT).</a:t>
            </a:r>
          </a:p>
          <a:p>
            <a:pPr marL="171450" indent="-171450" algn="l">
              <a:spcAft>
                <a:spcPts val="600"/>
              </a:spcAft>
              <a:buFont typeface="Wingdings" panose="05000000000000000000" pitchFamily="2" charset="2"/>
              <a:buChar char="Ø"/>
            </a:pPr>
            <a:endParaRPr lang="en-US" sz="3600" dirty="0">
              <a:solidFill>
                <a:srgbClr val="202124"/>
              </a:solidFill>
              <a:latin typeface="Candara" panose="020E0502030303020204" pitchFamily="34" charset="0"/>
            </a:endParaRPr>
          </a:p>
        </p:txBody>
      </p:sp>
      <p:pic>
        <p:nvPicPr>
          <p:cNvPr id="24" name="Picture 23">
            <a:extLst>
              <a:ext uri="{FF2B5EF4-FFF2-40B4-BE49-F238E27FC236}">
                <a16:creationId xmlns:a16="http://schemas.microsoft.com/office/drawing/2014/main" id="{460E841F-2359-D8AA-DFF0-2F9A9CE62A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51283" y="1190098"/>
            <a:ext cx="1864012" cy="1864012"/>
          </a:xfrm>
          <a:prstGeom prst="rect">
            <a:avLst/>
          </a:prstGeom>
        </p:spPr>
      </p:pic>
      <p:grpSp>
        <p:nvGrpSpPr>
          <p:cNvPr id="2" name="Group 12">
            <a:extLst>
              <a:ext uri="{FF2B5EF4-FFF2-40B4-BE49-F238E27FC236}">
                <a16:creationId xmlns:a16="http://schemas.microsoft.com/office/drawing/2014/main" id="{CBBD592B-3BCD-6503-44F8-1310DD3A9031}"/>
              </a:ext>
            </a:extLst>
          </p:cNvPr>
          <p:cNvGrpSpPr/>
          <p:nvPr/>
        </p:nvGrpSpPr>
        <p:grpSpPr>
          <a:xfrm>
            <a:off x="16916400" y="8877300"/>
            <a:ext cx="688649" cy="688649"/>
            <a:chOff x="0" y="0"/>
            <a:chExt cx="6350000" cy="6350000"/>
          </a:xfrm>
          <a:solidFill>
            <a:srgbClr val="541FC4"/>
          </a:solidFill>
        </p:grpSpPr>
        <p:sp>
          <p:nvSpPr>
            <p:cNvPr id="3" name="Freeform 13">
              <a:extLst>
                <a:ext uri="{FF2B5EF4-FFF2-40B4-BE49-F238E27FC236}">
                  <a16:creationId xmlns:a16="http://schemas.microsoft.com/office/drawing/2014/main" id="{FF082615-788C-EB9F-287F-BEF7B05E90DA}"/>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grpSp>
        <p:nvGrpSpPr>
          <p:cNvPr id="5" name="Group 9">
            <a:extLst>
              <a:ext uri="{FF2B5EF4-FFF2-40B4-BE49-F238E27FC236}">
                <a16:creationId xmlns:a16="http://schemas.microsoft.com/office/drawing/2014/main" id="{F8B839D0-1CA8-D5DF-53DE-D23227E0738D}"/>
              </a:ext>
            </a:extLst>
          </p:cNvPr>
          <p:cNvGrpSpPr/>
          <p:nvPr/>
        </p:nvGrpSpPr>
        <p:grpSpPr>
          <a:xfrm>
            <a:off x="1172705" y="1615764"/>
            <a:ext cx="5486400" cy="1178827"/>
            <a:chOff x="-891014" y="439457"/>
            <a:chExt cx="3211457" cy="676620"/>
          </a:xfrm>
          <a:solidFill>
            <a:srgbClr val="541FC4"/>
          </a:solidFill>
        </p:grpSpPr>
        <p:sp>
          <p:nvSpPr>
            <p:cNvPr id="7" name="Freeform 10">
              <a:extLst>
                <a:ext uri="{FF2B5EF4-FFF2-40B4-BE49-F238E27FC236}">
                  <a16:creationId xmlns:a16="http://schemas.microsoft.com/office/drawing/2014/main" id="{1CC63176-F078-ABA5-4F74-BD162EE907C6}"/>
                </a:ext>
              </a:extLst>
            </p:cNvPr>
            <p:cNvSpPr/>
            <p:nvPr/>
          </p:nvSpPr>
          <p:spPr>
            <a:xfrm>
              <a:off x="-891014" y="439457"/>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grpFill/>
          </p:spPr>
          <p:txBody>
            <a:bodyPr/>
            <a:lstStyle/>
            <a:p>
              <a:endParaRPr lang="en-IN" dirty="0"/>
            </a:p>
          </p:txBody>
        </p:sp>
      </p:grpSp>
      <p:sp>
        <p:nvSpPr>
          <p:cNvPr id="9" name="TextBox 8">
            <a:extLst>
              <a:ext uri="{FF2B5EF4-FFF2-40B4-BE49-F238E27FC236}">
                <a16:creationId xmlns:a16="http://schemas.microsoft.com/office/drawing/2014/main" id="{932D4F5F-9BD0-B676-5A45-88362A077CBB}"/>
              </a:ext>
            </a:extLst>
          </p:cNvPr>
          <p:cNvSpPr txBox="1"/>
          <p:nvPr/>
        </p:nvSpPr>
        <p:spPr>
          <a:xfrm>
            <a:off x="-639305" y="1935367"/>
            <a:ext cx="9144000" cy="742254"/>
          </a:xfrm>
          <a:prstGeom prst="rect">
            <a:avLst/>
          </a:prstGeom>
          <a:noFill/>
        </p:spPr>
        <p:txBody>
          <a:bodyPr wrap="square">
            <a:spAutoFit/>
          </a:bodyPr>
          <a:lstStyle/>
          <a:p>
            <a:pPr algn="ctr">
              <a:lnSpc>
                <a:spcPts val="4732"/>
              </a:lnSpc>
              <a:defRPr/>
            </a:pPr>
            <a:r>
              <a:rPr lang="en-US" sz="4800" dirty="0">
                <a:solidFill>
                  <a:schemeClr val="bg1"/>
                </a:solidFill>
                <a:latin typeface="DM Sans Bold"/>
              </a:rPr>
              <a:t>Objective</a:t>
            </a:r>
          </a:p>
        </p:txBody>
      </p:sp>
      <p:pic>
        <p:nvPicPr>
          <p:cNvPr id="10" name="Picture 9">
            <a:extLst>
              <a:ext uri="{FF2B5EF4-FFF2-40B4-BE49-F238E27FC236}">
                <a16:creationId xmlns:a16="http://schemas.microsoft.com/office/drawing/2014/main" id="{10CD66A5-A428-B2B8-156D-DE521B583C0F}"/>
              </a:ext>
            </a:extLst>
          </p:cNvPr>
          <p:cNvPicPr>
            <a:picLocks noChangeAspect="1"/>
          </p:cNvPicPr>
          <p:nvPr/>
        </p:nvPicPr>
        <p:blipFill rotWithShape="1">
          <a:blip r:embed="rId4"/>
          <a:srcRect l="14568"/>
          <a:stretch/>
        </p:blipFill>
        <p:spPr>
          <a:xfrm>
            <a:off x="0" y="159342"/>
            <a:ext cx="2209800" cy="145642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9">
            <a:extLst>
              <a:ext uri="{FF2B5EF4-FFF2-40B4-BE49-F238E27FC236}">
                <a16:creationId xmlns:a16="http://schemas.microsoft.com/office/drawing/2014/main" id="{69DF662F-7BA2-5C71-4D86-599FA8A2D34F}"/>
              </a:ext>
            </a:extLst>
          </p:cNvPr>
          <p:cNvGrpSpPr/>
          <p:nvPr/>
        </p:nvGrpSpPr>
        <p:grpSpPr>
          <a:xfrm>
            <a:off x="1339484" y="1801250"/>
            <a:ext cx="5486400" cy="1178827"/>
            <a:chOff x="-891014" y="424458"/>
            <a:chExt cx="3211457" cy="676620"/>
          </a:xfrm>
          <a:solidFill>
            <a:srgbClr val="FFE500"/>
          </a:solidFill>
        </p:grpSpPr>
        <p:sp>
          <p:nvSpPr>
            <p:cNvPr id="9" name="Freeform 10">
              <a:extLst>
                <a:ext uri="{FF2B5EF4-FFF2-40B4-BE49-F238E27FC236}">
                  <a16:creationId xmlns:a16="http://schemas.microsoft.com/office/drawing/2014/main" id="{29C8F33F-4662-18D9-80BB-8732DF01F99C}"/>
                </a:ext>
              </a:extLst>
            </p:cNvPr>
            <p:cNvSpPr/>
            <p:nvPr/>
          </p:nvSpPr>
          <p:spPr>
            <a:xfrm>
              <a:off x="-891014" y="424458"/>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grpFill/>
          </p:spPr>
          <p:txBody>
            <a:bodyPr/>
            <a:lstStyle/>
            <a:p>
              <a:endParaRPr lang="en-IN" dirty="0"/>
            </a:p>
          </p:txBody>
        </p:sp>
      </p:grpSp>
      <p:grpSp>
        <p:nvGrpSpPr>
          <p:cNvPr id="4" name="Group 4"/>
          <p:cNvGrpSpPr/>
          <p:nvPr/>
        </p:nvGrpSpPr>
        <p:grpSpPr>
          <a:xfrm>
            <a:off x="1331735" y="1835575"/>
            <a:ext cx="7141453" cy="2303589"/>
            <a:chOff x="0" y="-36332"/>
            <a:chExt cx="9521937" cy="3071453"/>
          </a:xfrm>
        </p:grpSpPr>
        <p:sp>
          <p:nvSpPr>
            <p:cNvPr id="5" name="TextBox 5"/>
            <p:cNvSpPr txBox="1"/>
            <p:nvPr/>
          </p:nvSpPr>
          <p:spPr>
            <a:xfrm>
              <a:off x="0" y="2481892"/>
              <a:ext cx="8859184" cy="553229"/>
            </a:xfrm>
            <a:prstGeom prst="rect">
              <a:avLst/>
            </a:prstGeom>
          </p:spPr>
          <p:txBody>
            <a:bodyPr lIns="0" tIns="0" rIns="0" bIns="0" rtlCol="0" anchor="t">
              <a:spAutoFit/>
            </a:bodyPr>
            <a:lstStyle/>
            <a:p>
              <a:pPr marL="0" lvl="0" indent="0">
                <a:lnSpc>
                  <a:spcPts val="3359"/>
                </a:lnSpc>
              </a:pPr>
              <a:endParaRPr lang="en-US" sz="2400" dirty="0">
                <a:solidFill>
                  <a:srgbClr val="000000"/>
                </a:solidFill>
                <a:latin typeface="DM Sans"/>
              </a:endParaRPr>
            </a:p>
          </p:txBody>
        </p:sp>
        <p:sp>
          <p:nvSpPr>
            <p:cNvPr id="6" name="TextBox 6"/>
            <p:cNvSpPr txBox="1"/>
            <p:nvPr/>
          </p:nvSpPr>
          <p:spPr>
            <a:xfrm>
              <a:off x="662753" y="-36332"/>
              <a:ext cx="8859184" cy="1480235"/>
            </a:xfrm>
            <a:prstGeom prst="rect">
              <a:avLst/>
            </a:prstGeom>
          </p:spPr>
          <p:txBody>
            <a:bodyPr lIns="0" tIns="0" rIns="0" bIns="0" rtlCol="0" anchor="t">
              <a:spAutoFit/>
            </a:bodyPr>
            <a:lstStyle/>
            <a:p>
              <a:pPr>
                <a:lnSpc>
                  <a:spcPts val="8800"/>
                </a:lnSpc>
              </a:pPr>
              <a:r>
                <a:rPr lang="en-US" sz="6600" dirty="0">
                  <a:latin typeface="DM Sans Bold"/>
                </a:rPr>
                <a:t>Motivation</a:t>
              </a:r>
              <a:endParaRPr lang="en-US" sz="8000" dirty="0">
                <a:latin typeface="DM Sans Bold"/>
              </a:endParaRPr>
            </a:p>
          </p:txBody>
        </p:sp>
      </p:grpSp>
      <p:sp>
        <p:nvSpPr>
          <p:cNvPr id="16" name="TextBox 16"/>
          <p:cNvSpPr txBox="1"/>
          <p:nvPr/>
        </p:nvSpPr>
        <p:spPr>
          <a:xfrm>
            <a:off x="10893112" y="6629350"/>
            <a:ext cx="5497979" cy="414922"/>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000000"/>
                </a:solidFill>
                <a:latin typeface="DM Sans"/>
              </a:rPr>
              <a:t>.</a:t>
            </a:r>
          </a:p>
        </p:txBody>
      </p:sp>
      <p:pic>
        <p:nvPicPr>
          <p:cNvPr id="43" name="Picture 42">
            <a:extLst>
              <a:ext uri="{FF2B5EF4-FFF2-40B4-BE49-F238E27FC236}">
                <a16:creationId xmlns:a16="http://schemas.microsoft.com/office/drawing/2014/main" id="{727B0A3A-EC6E-1F12-A769-44EBC057E226}"/>
              </a:ext>
            </a:extLst>
          </p:cNvPr>
          <p:cNvPicPr>
            <a:picLocks noChangeAspect="1"/>
          </p:cNvPicPr>
          <p:nvPr/>
        </p:nvPicPr>
        <p:blipFill rotWithShape="1">
          <a:blip r:embed="rId2"/>
          <a:srcRect l="14568"/>
          <a:stretch/>
        </p:blipFill>
        <p:spPr>
          <a:xfrm>
            <a:off x="0" y="159342"/>
            <a:ext cx="2209800" cy="1456422"/>
          </a:xfrm>
          <a:prstGeom prst="rect">
            <a:avLst/>
          </a:prstGeom>
        </p:spPr>
      </p:pic>
      <p:sp>
        <p:nvSpPr>
          <p:cNvPr id="45" name="TextBox 44">
            <a:extLst>
              <a:ext uri="{FF2B5EF4-FFF2-40B4-BE49-F238E27FC236}">
                <a16:creationId xmlns:a16="http://schemas.microsoft.com/office/drawing/2014/main" id="{0C912523-0A3C-DB4A-7882-25E75AB48A7B}"/>
              </a:ext>
            </a:extLst>
          </p:cNvPr>
          <p:cNvSpPr txBox="1"/>
          <p:nvPr/>
        </p:nvSpPr>
        <p:spPr>
          <a:xfrm>
            <a:off x="1313654" y="3314700"/>
            <a:ext cx="16306499" cy="6432530"/>
          </a:xfrm>
          <a:prstGeom prst="rect">
            <a:avLst/>
          </a:prstGeom>
          <a:noFill/>
        </p:spPr>
        <p:txBody>
          <a:bodyPr wrap="square" rtlCol="0">
            <a:spAutoFit/>
          </a:bodyPr>
          <a:lstStyle/>
          <a:p>
            <a:pPr algn="l"/>
            <a:r>
              <a:rPr lang="en-US" sz="2800" dirty="0">
                <a:latin typeface="DM Sans Bold" charset="0"/>
              </a:rPr>
              <a:t>Our motto</a:t>
            </a:r>
            <a:r>
              <a:rPr lang="en-US" sz="2800" b="0" i="0" dirty="0">
                <a:effectLst/>
                <a:latin typeface="DM Sans Bold" charset="0"/>
              </a:rPr>
              <a:t> for developing autonomous cleaning robots, including:</a:t>
            </a:r>
          </a:p>
          <a:p>
            <a:pPr marL="342900" indent="-342900" algn="l">
              <a:buFont typeface="+mj-lt"/>
              <a:buAutoNum type="arabicPeriod"/>
            </a:pPr>
            <a:endParaRPr lang="en-US" sz="3200" b="1" dirty="0">
              <a:latin typeface="DM Sans Bold" charset="0"/>
            </a:endParaRPr>
          </a:p>
          <a:p>
            <a:pPr marL="342900" indent="-342900" algn="l">
              <a:buFont typeface="+mj-lt"/>
              <a:buAutoNum type="arabicPeriod"/>
            </a:pPr>
            <a:r>
              <a:rPr lang="en-US" sz="3200" b="1" i="0" dirty="0">
                <a:effectLst/>
                <a:latin typeface="DM Sans Bold" charset="0"/>
              </a:rPr>
              <a:t>Convenience</a:t>
            </a:r>
          </a:p>
          <a:p>
            <a:pPr marL="342900" indent="-342900" algn="l">
              <a:buFont typeface="+mj-lt"/>
              <a:buAutoNum type="arabicPeriod"/>
            </a:pPr>
            <a:endParaRPr lang="en-US" sz="3200" b="1" dirty="0">
              <a:latin typeface="DM Sans Bold" charset="0"/>
            </a:endParaRPr>
          </a:p>
          <a:p>
            <a:pPr marL="342900" indent="-342900" algn="l">
              <a:buFont typeface="+mj-lt"/>
              <a:buAutoNum type="arabicPeriod"/>
            </a:pPr>
            <a:r>
              <a:rPr lang="en-US" sz="3200" b="1" i="0" dirty="0">
                <a:effectLst/>
                <a:latin typeface="DM Sans Bold" charset="0"/>
              </a:rPr>
              <a:t>Efficiency</a:t>
            </a:r>
          </a:p>
          <a:p>
            <a:pPr marL="342900" indent="-342900" algn="l">
              <a:buFont typeface="+mj-lt"/>
              <a:buAutoNum type="arabicPeriod"/>
            </a:pPr>
            <a:endParaRPr lang="en-US" sz="3200" b="1" i="0" dirty="0">
              <a:effectLst/>
              <a:latin typeface="DM Sans Bold" charset="0"/>
            </a:endParaRPr>
          </a:p>
          <a:p>
            <a:pPr marL="342900" indent="-342900" algn="l">
              <a:buFont typeface="+mj-lt"/>
              <a:buAutoNum type="arabicPeriod"/>
            </a:pPr>
            <a:r>
              <a:rPr lang="en-US" sz="3200" b="1" i="0" dirty="0">
                <a:effectLst/>
                <a:latin typeface="DM Sans Bold" charset="0"/>
              </a:rPr>
              <a:t>Consistency</a:t>
            </a:r>
          </a:p>
          <a:p>
            <a:pPr marL="342900" indent="-342900" algn="l">
              <a:buFont typeface="+mj-lt"/>
              <a:buAutoNum type="arabicPeriod"/>
            </a:pPr>
            <a:endParaRPr lang="en-US" sz="3200" b="1" i="0" dirty="0">
              <a:effectLst/>
              <a:latin typeface="DM Sans Bold" charset="0"/>
            </a:endParaRPr>
          </a:p>
          <a:p>
            <a:pPr marL="342900" indent="-342900" algn="l">
              <a:buFont typeface="+mj-lt"/>
              <a:buAutoNum type="arabicPeriod"/>
            </a:pPr>
            <a:r>
              <a:rPr lang="en-US" sz="3200" b="1" i="0" dirty="0">
                <a:effectLst/>
                <a:latin typeface="DM Sans Bold" charset="0"/>
              </a:rPr>
              <a:t>Health benefits</a:t>
            </a:r>
          </a:p>
          <a:p>
            <a:pPr marL="342900" indent="-342900" algn="l">
              <a:buFont typeface="+mj-lt"/>
              <a:buAutoNum type="arabicPeriod"/>
            </a:pPr>
            <a:endParaRPr lang="en-US" sz="3200" b="1" i="0" dirty="0">
              <a:effectLst/>
              <a:latin typeface="DM Sans Bold" charset="0"/>
            </a:endParaRPr>
          </a:p>
          <a:p>
            <a:pPr marL="342900" indent="-342900" algn="l">
              <a:buFont typeface="+mj-lt"/>
              <a:buAutoNum type="arabicPeriod"/>
            </a:pPr>
            <a:r>
              <a:rPr lang="en-US" sz="3200" b="1" i="0" dirty="0">
                <a:effectLst/>
                <a:latin typeface="DM Sans Bold" charset="0"/>
              </a:rPr>
              <a:t>Environmental benefits</a:t>
            </a:r>
          </a:p>
          <a:p>
            <a:pPr marL="342900" indent="-342900" algn="l">
              <a:buFont typeface="+mj-lt"/>
              <a:buAutoNum type="arabicPeriod"/>
            </a:pPr>
            <a:endParaRPr lang="en-US" sz="3200" b="1" i="0" dirty="0">
              <a:effectLst/>
              <a:latin typeface="DM Sans Bold" charset="0"/>
            </a:endParaRPr>
          </a:p>
          <a:p>
            <a:pPr marL="342900" indent="-342900" algn="l">
              <a:buFont typeface="+mj-lt"/>
              <a:buAutoNum type="arabicPeriod"/>
            </a:pPr>
            <a:r>
              <a:rPr lang="en-US" sz="3200" b="1" i="0" dirty="0">
                <a:effectLst/>
                <a:latin typeface="DM Sans Bold" charset="0"/>
              </a:rPr>
              <a:t>Cost savings</a:t>
            </a:r>
          </a:p>
        </p:txBody>
      </p:sp>
      <p:pic>
        <p:nvPicPr>
          <p:cNvPr id="47" name="Picture 46">
            <a:extLst>
              <a:ext uri="{FF2B5EF4-FFF2-40B4-BE49-F238E27FC236}">
                <a16:creationId xmlns:a16="http://schemas.microsoft.com/office/drawing/2014/main" id="{38D10622-15CB-0FC0-213E-9D211E437E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5400" y="4305300"/>
            <a:ext cx="3585138" cy="3585138"/>
          </a:xfrm>
          <a:prstGeom prst="rect">
            <a:avLst/>
          </a:prstGeom>
        </p:spPr>
      </p:pic>
      <p:sp>
        <p:nvSpPr>
          <p:cNvPr id="3" name="TextBox 2">
            <a:extLst>
              <a:ext uri="{FF2B5EF4-FFF2-40B4-BE49-F238E27FC236}">
                <a16:creationId xmlns:a16="http://schemas.microsoft.com/office/drawing/2014/main" id="{6E1A2BF9-35E6-C44C-C60F-1DC1A5F5691E}"/>
              </a:ext>
            </a:extLst>
          </p:cNvPr>
          <p:cNvSpPr txBox="1"/>
          <p:nvPr/>
        </p:nvSpPr>
        <p:spPr>
          <a:xfrm>
            <a:off x="4572000" y="4840257"/>
            <a:ext cx="9144000" cy="610360"/>
          </a:xfrm>
          <a:prstGeom prst="rect">
            <a:avLst/>
          </a:prstGeom>
          <a:noFill/>
        </p:spPr>
        <p:txBody>
          <a:bodyPr wrap="square">
            <a:spAutoFit/>
          </a:bodyPr>
          <a:lstStyle/>
          <a:p>
            <a:pPr algn="ctr">
              <a:lnSpc>
                <a:spcPts val="4732"/>
              </a:lnSpc>
              <a:defRPr/>
            </a:pPr>
            <a:r>
              <a:rPr lang="en-US" sz="1800" dirty="0" err="1">
                <a:solidFill>
                  <a:schemeClr val="bg1"/>
                </a:solidFill>
                <a:latin typeface="DM Sans Bold"/>
              </a:rPr>
              <a:t>bjective</a:t>
            </a:r>
            <a:endParaRPr lang="en-US" sz="1800" dirty="0">
              <a:solidFill>
                <a:schemeClr val="bg1"/>
              </a:solidFill>
              <a:latin typeface="DM Sans Bold"/>
            </a:endParaRPr>
          </a:p>
        </p:txBody>
      </p:sp>
      <p:grpSp>
        <p:nvGrpSpPr>
          <p:cNvPr id="10" name="Group 12">
            <a:extLst>
              <a:ext uri="{FF2B5EF4-FFF2-40B4-BE49-F238E27FC236}">
                <a16:creationId xmlns:a16="http://schemas.microsoft.com/office/drawing/2014/main" id="{0A8D76DA-29F7-3E18-CFE7-F283CD851CEE}"/>
              </a:ext>
            </a:extLst>
          </p:cNvPr>
          <p:cNvGrpSpPr/>
          <p:nvPr/>
        </p:nvGrpSpPr>
        <p:grpSpPr>
          <a:xfrm>
            <a:off x="16485482" y="8724900"/>
            <a:ext cx="688649" cy="688649"/>
            <a:chOff x="0" y="0"/>
            <a:chExt cx="6350000" cy="6350000"/>
          </a:xfrm>
          <a:solidFill>
            <a:srgbClr val="FFE500"/>
          </a:solidFill>
        </p:grpSpPr>
        <p:sp>
          <p:nvSpPr>
            <p:cNvPr id="11" name="Freeform 13">
              <a:extLst>
                <a:ext uri="{FF2B5EF4-FFF2-40B4-BE49-F238E27FC236}">
                  <a16:creationId xmlns:a16="http://schemas.microsoft.com/office/drawing/2014/main" id="{759ECC40-29C0-9A65-EC5D-213108293311}"/>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1331735" y="3724242"/>
            <a:ext cx="6644388" cy="414922"/>
          </a:xfrm>
          <a:prstGeom prst="rect">
            <a:avLst/>
          </a:prstGeom>
        </p:spPr>
        <p:txBody>
          <a:bodyPr lIns="0" tIns="0" rIns="0" bIns="0" rtlCol="0" anchor="t">
            <a:spAutoFit/>
          </a:bodyPr>
          <a:lstStyle/>
          <a:p>
            <a:pPr marL="0" lvl="0" indent="0">
              <a:lnSpc>
                <a:spcPts val="3359"/>
              </a:lnSpc>
            </a:pPr>
            <a:endParaRPr lang="en-US" sz="2400" dirty="0">
              <a:solidFill>
                <a:srgbClr val="000000"/>
              </a:solidFill>
              <a:latin typeface="DM Sans"/>
            </a:endParaRPr>
          </a:p>
        </p:txBody>
      </p:sp>
      <p:sp>
        <p:nvSpPr>
          <p:cNvPr id="16" name="TextBox 16"/>
          <p:cNvSpPr txBox="1"/>
          <p:nvPr/>
        </p:nvSpPr>
        <p:spPr>
          <a:xfrm>
            <a:off x="10893112" y="6629350"/>
            <a:ext cx="5497979" cy="414922"/>
          </a:xfrm>
          <a:prstGeom prst="rect">
            <a:avLst/>
          </a:prstGeom>
        </p:spPr>
        <p:txBody>
          <a:bodyPr lIns="0" tIns="0" rIns="0" bIns="0" rtlCol="0" anchor="t">
            <a:spAutoFit/>
          </a:bodyPr>
          <a:lstStyle/>
          <a:p>
            <a:pPr marL="0" lvl="0" indent="0" algn="l">
              <a:lnSpc>
                <a:spcPts val="3359"/>
              </a:lnSpc>
              <a:spcBef>
                <a:spcPct val="0"/>
              </a:spcBef>
            </a:pPr>
            <a:r>
              <a:rPr lang="en-US" sz="2400" u="none" dirty="0">
                <a:solidFill>
                  <a:srgbClr val="000000"/>
                </a:solidFill>
                <a:latin typeface="DM Sans"/>
              </a:rPr>
              <a:t>.</a:t>
            </a:r>
          </a:p>
        </p:txBody>
      </p:sp>
      <p:grpSp>
        <p:nvGrpSpPr>
          <p:cNvPr id="2" name="Group 2">
            <a:extLst>
              <a:ext uri="{FF2B5EF4-FFF2-40B4-BE49-F238E27FC236}">
                <a16:creationId xmlns:a16="http://schemas.microsoft.com/office/drawing/2014/main" id="{C8B20755-7974-C902-78C3-323EA55CE42E}"/>
              </a:ext>
            </a:extLst>
          </p:cNvPr>
          <p:cNvGrpSpPr/>
          <p:nvPr/>
        </p:nvGrpSpPr>
        <p:grpSpPr>
          <a:xfrm>
            <a:off x="5791200" y="3238500"/>
            <a:ext cx="6644388" cy="4270024"/>
            <a:chOff x="0" y="0"/>
            <a:chExt cx="5166576" cy="3270894"/>
          </a:xfrm>
        </p:grpSpPr>
        <p:sp>
          <p:nvSpPr>
            <p:cNvPr id="3" name="Freeform 3">
              <a:extLst>
                <a:ext uri="{FF2B5EF4-FFF2-40B4-BE49-F238E27FC236}">
                  <a16:creationId xmlns:a16="http://schemas.microsoft.com/office/drawing/2014/main" id="{EA1C29A0-7DD7-0870-74FD-6BEC33E98A70}"/>
                </a:ext>
              </a:extLst>
            </p:cNvPr>
            <p:cNvSpPr/>
            <p:nvPr/>
          </p:nvSpPr>
          <p:spPr>
            <a:xfrm>
              <a:off x="6350" y="1802774"/>
              <a:ext cx="4874476" cy="1461770"/>
            </a:xfrm>
            <a:custGeom>
              <a:avLst/>
              <a:gdLst/>
              <a:ahLst/>
              <a:cxnLst/>
              <a:rect l="l" t="t" r="r" b="b"/>
              <a:pathLst>
                <a:path w="4874476" h="1461770">
                  <a:moveTo>
                    <a:pt x="0" y="0"/>
                  </a:moveTo>
                  <a:lnTo>
                    <a:pt x="0" y="1461770"/>
                  </a:lnTo>
                  <a:lnTo>
                    <a:pt x="4874476" y="1461770"/>
                  </a:lnTo>
                  <a:lnTo>
                    <a:pt x="0" y="0"/>
                  </a:lnTo>
                  <a:close/>
                </a:path>
              </a:pathLst>
            </a:custGeom>
            <a:solidFill>
              <a:srgbClr val="000000"/>
            </a:solidFill>
          </p:spPr>
        </p:sp>
        <p:sp>
          <p:nvSpPr>
            <p:cNvPr id="7" name="Freeform 4">
              <a:extLst>
                <a:ext uri="{FF2B5EF4-FFF2-40B4-BE49-F238E27FC236}">
                  <a16:creationId xmlns:a16="http://schemas.microsoft.com/office/drawing/2014/main" id="{4664430F-C3F6-8B92-642F-224A50962329}"/>
                </a:ext>
              </a:extLst>
            </p:cNvPr>
            <p:cNvSpPr/>
            <p:nvPr/>
          </p:nvSpPr>
          <p:spPr>
            <a:xfrm>
              <a:off x="0" y="-29210"/>
              <a:ext cx="5172926" cy="3301374"/>
            </a:xfrm>
            <a:custGeom>
              <a:avLst/>
              <a:gdLst/>
              <a:ahLst/>
              <a:cxnLst/>
              <a:rect l="l" t="t" r="r" b="b"/>
              <a:pathLst>
                <a:path w="5172926" h="3301374">
                  <a:moveTo>
                    <a:pt x="1270" y="45720"/>
                  </a:moveTo>
                  <a:lnTo>
                    <a:pt x="1270" y="938530"/>
                  </a:lnTo>
                  <a:cubicBezTo>
                    <a:pt x="1270" y="1371337"/>
                    <a:pt x="0" y="1849764"/>
                    <a:pt x="1270" y="2113924"/>
                  </a:cubicBezTo>
                  <a:cubicBezTo>
                    <a:pt x="5080" y="2882274"/>
                    <a:pt x="99060" y="3188344"/>
                    <a:pt x="99060" y="3188344"/>
                  </a:cubicBezTo>
                  <a:cubicBezTo>
                    <a:pt x="99060" y="3188344"/>
                    <a:pt x="579120" y="3288674"/>
                    <a:pt x="1004570" y="3295024"/>
                  </a:cubicBezTo>
                  <a:cubicBezTo>
                    <a:pt x="1385570" y="3301374"/>
                    <a:pt x="2247900" y="3300104"/>
                    <a:pt x="4343615" y="3300104"/>
                  </a:cubicBezTo>
                  <a:cubicBezTo>
                    <a:pt x="4762715" y="3300104"/>
                    <a:pt x="5164036" y="3300104"/>
                    <a:pt x="5164036" y="3300104"/>
                  </a:cubicBezTo>
                  <a:cubicBezTo>
                    <a:pt x="5164036" y="3300104"/>
                    <a:pt x="5161495" y="2647324"/>
                    <a:pt x="5164036" y="2230764"/>
                  </a:cubicBezTo>
                  <a:cubicBezTo>
                    <a:pt x="5172926" y="1720224"/>
                    <a:pt x="5169115" y="1336899"/>
                    <a:pt x="5169115" y="986790"/>
                  </a:cubicBezTo>
                  <a:cubicBezTo>
                    <a:pt x="5164036" y="438150"/>
                    <a:pt x="5164036" y="59690"/>
                    <a:pt x="5164036" y="59690"/>
                  </a:cubicBezTo>
                  <a:cubicBezTo>
                    <a:pt x="5164036" y="59690"/>
                    <a:pt x="4525226" y="34290"/>
                    <a:pt x="2390140" y="41910"/>
                  </a:cubicBezTo>
                  <a:cubicBezTo>
                    <a:pt x="2033270" y="48260"/>
                    <a:pt x="1306830" y="34290"/>
                    <a:pt x="918210" y="49530"/>
                  </a:cubicBezTo>
                  <a:cubicBezTo>
                    <a:pt x="494030" y="66040"/>
                    <a:pt x="247650" y="0"/>
                    <a:pt x="1270" y="45720"/>
                  </a:cubicBezTo>
                  <a:close/>
                </a:path>
              </a:pathLst>
            </a:custGeom>
            <a:solidFill>
              <a:srgbClr val="FFE500"/>
            </a:solidFill>
          </p:spPr>
        </p:sp>
      </p:grpSp>
      <p:sp>
        <p:nvSpPr>
          <p:cNvPr id="9" name="TextBox 8">
            <a:extLst>
              <a:ext uri="{FF2B5EF4-FFF2-40B4-BE49-F238E27FC236}">
                <a16:creationId xmlns:a16="http://schemas.microsoft.com/office/drawing/2014/main" id="{6B486D12-2D2E-3A23-8556-FEA6ECD51B00}"/>
              </a:ext>
            </a:extLst>
          </p:cNvPr>
          <p:cNvSpPr txBox="1"/>
          <p:nvPr/>
        </p:nvSpPr>
        <p:spPr>
          <a:xfrm>
            <a:off x="5791200" y="4415284"/>
            <a:ext cx="6324600" cy="1607876"/>
          </a:xfrm>
          <a:prstGeom prst="rect">
            <a:avLst/>
          </a:prstGeom>
          <a:noFill/>
        </p:spPr>
        <p:txBody>
          <a:bodyPr wrap="square">
            <a:spAutoFit/>
          </a:bodyPr>
          <a:lstStyle/>
          <a:p>
            <a:pPr marL="0" lvl="0" indent="0" algn="ctr">
              <a:lnSpc>
                <a:spcPts val="6050"/>
              </a:lnSpc>
            </a:pPr>
            <a:r>
              <a:rPr lang="en-US" sz="4000" dirty="0">
                <a:solidFill>
                  <a:srgbClr val="000000"/>
                </a:solidFill>
                <a:latin typeface="DM Sans Bold"/>
              </a:rPr>
              <a:t> Autonomous Cleaning Bot</a:t>
            </a:r>
          </a:p>
        </p:txBody>
      </p:sp>
      <p:grpSp>
        <p:nvGrpSpPr>
          <p:cNvPr id="10" name="Group 54">
            <a:extLst>
              <a:ext uri="{FF2B5EF4-FFF2-40B4-BE49-F238E27FC236}">
                <a16:creationId xmlns:a16="http://schemas.microsoft.com/office/drawing/2014/main" id="{4DAB271A-793B-E0E0-0B27-B3F17983F6B9}"/>
              </a:ext>
            </a:extLst>
          </p:cNvPr>
          <p:cNvGrpSpPr/>
          <p:nvPr/>
        </p:nvGrpSpPr>
        <p:grpSpPr>
          <a:xfrm rot="-8972392">
            <a:off x="4199457" y="3249385"/>
            <a:ext cx="938963" cy="198686"/>
            <a:chOff x="0" y="0"/>
            <a:chExt cx="2028619" cy="429260"/>
          </a:xfrm>
        </p:grpSpPr>
        <p:sp>
          <p:nvSpPr>
            <p:cNvPr id="11" name="Freeform 55">
              <a:extLst>
                <a:ext uri="{FF2B5EF4-FFF2-40B4-BE49-F238E27FC236}">
                  <a16:creationId xmlns:a16="http://schemas.microsoft.com/office/drawing/2014/main" id="{AD336264-95FA-5337-6D28-56E5709321D0}"/>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id="12" name="Group 46">
            <a:extLst>
              <a:ext uri="{FF2B5EF4-FFF2-40B4-BE49-F238E27FC236}">
                <a16:creationId xmlns:a16="http://schemas.microsoft.com/office/drawing/2014/main" id="{86C53457-CB35-A9CD-B533-3676B4E5BF77}"/>
              </a:ext>
            </a:extLst>
          </p:cNvPr>
          <p:cNvGrpSpPr/>
          <p:nvPr/>
        </p:nvGrpSpPr>
        <p:grpSpPr>
          <a:xfrm rot="-10800000">
            <a:off x="4147059" y="5215515"/>
            <a:ext cx="938963" cy="198686"/>
            <a:chOff x="0" y="0"/>
            <a:chExt cx="2028619" cy="429260"/>
          </a:xfrm>
        </p:grpSpPr>
        <p:sp>
          <p:nvSpPr>
            <p:cNvPr id="13" name="Freeform 47">
              <a:extLst>
                <a:ext uri="{FF2B5EF4-FFF2-40B4-BE49-F238E27FC236}">
                  <a16:creationId xmlns:a16="http://schemas.microsoft.com/office/drawing/2014/main" id="{EBA869C5-B4BE-87E1-D51B-77CCB381B65A}"/>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id="14" name="Group 48">
            <a:extLst>
              <a:ext uri="{FF2B5EF4-FFF2-40B4-BE49-F238E27FC236}">
                <a16:creationId xmlns:a16="http://schemas.microsoft.com/office/drawing/2014/main" id="{A80EE949-A641-6C18-F8FF-82D37B3CE291}"/>
              </a:ext>
            </a:extLst>
          </p:cNvPr>
          <p:cNvGrpSpPr/>
          <p:nvPr/>
        </p:nvGrpSpPr>
        <p:grpSpPr>
          <a:xfrm rot="8926276">
            <a:off x="4345259" y="7202108"/>
            <a:ext cx="938963" cy="128184"/>
            <a:chOff x="0" y="0"/>
            <a:chExt cx="2028619" cy="429260"/>
          </a:xfrm>
        </p:grpSpPr>
        <p:sp>
          <p:nvSpPr>
            <p:cNvPr id="15" name="Freeform 49">
              <a:extLst>
                <a:ext uri="{FF2B5EF4-FFF2-40B4-BE49-F238E27FC236}">
                  <a16:creationId xmlns:a16="http://schemas.microsoft.com/office/drawing/2014/main" id="{845A88B0-7E58-D25B-618F-C9EA063665A5}"/>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id="17" name="Group 52">
            <a:extLst>
              <a:ext uri="{FF2B5EF4-FFF2-40B4-BE49-F238E27FC236}">
                <a16:creationId xmlns:a16="http://schemas.microsoft.com/office/drawing/2014/main" id="{029168A8-0B74-C982-3F50-74F9D7EF86BA}"/>
              </a:ext>
            </a:extLst>
          </p:cNvPr>
          <p:cNvGrpSpPr/>
          <p:nvPr/>
        </p:nvGrpSpPr>
        <p:grpSpPr>
          <a:xfrm rot="-1716341">
            <a:off x="13049466" y="3436763"/>
            <a:ext cx="938963" cy="198686"/>
            <a:chOff x="0" y="0"/>
            <a:chExt cx="2028619" cy="429260"/>
          </a:xfrm>
        </p:grpSpPr>
        <p:sp>
          <p:nvSpPr>
            <p:cNvPr id="18" name="Freeform 53">
              <a:extLst>
                <a:ext uri="{FF2B5EF4-FFF2-40B4-BE49-F238E27FC236}">
                  <a16:creationId xmlns:a16="http://schemas.microsoft.com/office/drawing/2014/main" id="{54FA9971-AF66-4477-C066-5A3E8A2739DD}"/>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id="19" name="Group 44">
            <a:extLst>
              <a:ext uri="{FF2B5EF4-FFF2-40B4-BE49-F238E27FC236}">
                <a16:creationId xmlns:a16="http://schemas.microsoft.com/office/drawing/2014/main" id="{48F50AD5-1D9E-26E8-4A8C-882659255CA3}"/>
              </a:ext>
            </a:extLst>
          </p:cNvPr>
          <p:cNvGrpSpPr/>
          <p:nvPr/>
        </p:nvGrpSpPr>
        <p:grpSpPr>
          <a:xfrm>
            <a:off x="13072759" y="5653433"/>
            <a:ext cx="938963" cy="198686"/>
            <a:chOff x="0" y="0"/>
            <a:chExt cx="2028619" cy="429260"/>
          </a:xfrm>
        </p:grpSpPr>
        <p:sp>
          <p:nvSpPr>
            <p:cNvPr id="20" name="Freeform 45">
              <a:extLst>
                <a:ext uri="{FF2B5EF4-FFF2-40B4-BE49-F238E27FC236}">
                  <a16:creationId xmlns:a16="http://schemas.microsoft.com/office/drawing/2014/main" id="{A3632D0D-55B0-ADF3-06F7-D78A7962B78E}"/>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grpSp>
        <p:nvGrpSpPr>
          <p:cNvPr id="21" name="Group 50">
            <a:extLst>
              <a:ext uri="{FF2B5EF4-FFF2-40B4-BE49-F238E27FC236}">
                <a16:creationId xmlns:a16="http://schemas.microsoft.com/office/drawing/2014/main" id="{D0CD05A6-DB86-337F-36A0-606BB0D4E7CD}"/>
              </a:ext>
            </a:extLst>
          </p:cNvPr>
          <p:cNvGrpSpPr/>
          <p:nvPr/>
        </p:nvGrpSpPr>
        <p:grpSpPr>
          <a:xfrm rot="1910472">
            <a:off x="13156918" y="7390084"/>
            <a:ext cx="938963" cy="198686"/>
            <a:chOff x="0" y="0"/>
            <a:chExt cx="2028619" cy="429260"/>
          </a:xfrm>
        </p:grpSpPr>
        <p:sp>
          <p:nvSpPr>
            <p:cNvPr id="22" name="Freeform 51">
              <a:extLst>
                <a:ext uri="{FF2B5EF4-FFF2-40B4-BE49-F238E27FC236}">
                  <a16:creationId xmlns:a16="http://schemas.microsoft.com/office/drawing/2014/main" id="{7ECD6C9A-887A-8394-3B0A-92AF23CF472C}"/>
                </a:ext>
              </a:extLst>
            </p:cNvPr>
            <p:cNvSpPr/>
            <p:nvPr/>
          </p:nvSpPr>
          <p:spPr>
            <a:xfrm>
              <a:off x="0" y="-5080"/>
              <a:ext cx="2028619" cy="434340"/>
            </a:xfrm>
            <a:custGeom>
              <a:avLst/>
              <a:gdLst/>
              <a:ahLst/>
              <a:cxnLst/>
              <a:rect l="l" t="t" r="r" b="b"/>
              <a:pathLst>
                <a:path w="2028619" h="434340">
                  <a:moveTo>
                    <a:pt x="2010839" y="187960"/>
                  </a:moveTo>
                  <a:lnTo>
                    <a:pt x="1749219" y="11430"/>
                  </a:lnTo>
                  <a:cubicBezTo>
                    <a:pt x="1731439" y="0"/>
                    <a:pt x="1708579" y="3810"/>
                    <a:pt x="1695879" y="21590"/>
                  </a:cubicBezTo>
                  <a:cubicBezTo>
                    <a:pt x="1684449" y="39370"/>
                    <a:pt x="1688259" y="62230"/>
                    <a:pt x="1706039" y="74930"/>
                  </a:cubicBezTo>
                  <a:lnTo>
                    <a:pt x="1864789" y="181610"/>
                  </a:lnTo>
                  <a:lnTo>
                    <a:pt x="0" y="181610"/>
                  </a:lnTo>
                  <a:lnTo>
                    <a:pt x="0" y="257810"/>
                  </a:lnTo>
                  <a:lnTo>
                    <a:pt x="1864789" y="257810"/>
                  </a:lnTo>
                  <a:lnTo>
                    <a:pt x="1706039" y="364490"/>
                  </a:lnTo>
                  <a:cubicBezTo>
                    <a:pt x="1688259" y="375920"/>
                    <a:pt x="1684449" y="400050"/>
                    <a:pt x="1695879" y="417830"/>
                  </a:cubicBezTo>
                  <a:cubicBezTo>
                    <a:pt x="1703499" y="429260"/>
                    <a:pt x="1714929" y="434340"/>
                    <a:pt x="1727629" y="434340"/>
                  </a:cubicBezTo>
                  <a:cubicBezTo>
                    <a:pt x="1735249" y="434340"/>
                    <a:pt x="1742869" y="431800"/>
                    <a:pt x="1749219" y="427990"/>
                  </a:cubicBezTo>
                  <a:lnTo>
                    <a:pt x="2012109" y="251460"/>
                  </a:lnTo>
                  <a:cubicBezTo>
                    <a:pt x="2022269" y="243840"/>
                    <a:pt x="2028619" y="232410"/>
                    <a:pt x="2028619" y="219710"/>
                  </a:cubicBezTo>
                  <a:cubicBezTo>
                    <a:pt x="2028619" y="207010"/>
                    <a:pt x="2022269" y="195580"/>
                    <a:pt x="2010839" y="187960"/>
                  </a:cubicBezTo>
                  <a:close/>
                </a:path>
              </a:pathLst>
            </a:custGeom>
            <a:solidFill>
              <a:srgbClr val="000000"/>
            </a:solidFill>
          </p:spPr>
        </p:sp>
      </p:grpSp>
      <p:pic>
        <p:nvPicPr>
          <p:cNvPr id="24" name="Picture 23">
            <a:extLst>
              <a:ext uri="{FF2B5EF4-FFF2-40B4-BE49-F238E27FC236}">
                <a16:creationId xmlns:a16="http://schemas.microsoft.com/office/drawing/2014/main" id="{23BA3BE7-D37D-5DEB-9872-D10C5DE110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2352" y="1982172"/>
            <a:ext cx="1865927" cy="1865927"/>
          </a:xfrm>
          <a:prstGeom prst="rect">
            <a:avLst/>
          </a:prstGeom>
        </p:spPr>
      </p:pic>
      <p:pic>
        <p:nvPicPr>
          <p:cNvPr id="26" name="Picture 25">
            <a:extLst>
              <a:ext uri="{FF2B5EF4-FFF2-40B4-BE49-F238E27FC236}">
                <a16:creationId xmlns:a16="http://schemas.microsoft.com/office/drawing/2014/main" id="{41EE705C-9C36-1FCC-1638-2852A0D7BE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2353" y="4222467"/>
            <a:ext cx="2088159" cy="2088159"/>
          </a:xfrm>
          <a:prstGeom prst="rect">
            <a:avLst/>
          </a:prstGeom>
        </p:spPr>
      </p:pic>
      <p:pic>
        <p:nvPicPr>
          <p:cNvPr id="28" name="Picture 27">
            <a:extLst>
              <a:ext uri="{FF2B5EF4-FFF2-40B4-BE49-F238E27FC236}">
                <a16:creationId xmlns:a16="http://schemas.microsoft.com/office/drawing/2014/main" id="{BF8DA7AA-9714-BD0A-A4AE-5DB1E3F3AF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58287" y="6484341"/>
            <a:ext cx="2088159" cy="2088159"/>
          </a:xfrm>
          <a:prstGeom prst="rect">
            <a:avLst/>
          </a:prstGeom>
        </p:spPr>
      </p:pic>
      <p:pic>
        <p:nvPicPr>
          <p:cNvPr id="30" name="Picture 29">
            <a:extLst>
              <a:ext uri="{FF2B5EF4-FFF2-40B4-BE49-F238E27FC236}">
                <a16:creationId xmlns:a16="http://schemas.microsoft.com/office/drawing/2014/main" id="{3620EB9A-CFC2-0845-E2BB-687271963E7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49719" y="2170959"/>
            <a:ext cx="1968205" cy="1968205"/>
          </a:xfrm>
          <a:prstGeom prst="rect">
            <a:avLst/>
          </a:prstGeom>
        </p:spPr>
      </p:pic>
      <p:pic>
        <p:nvPicPr>
          <p:cNvPr id="32" name="Picture 31">
            <a:extLst>
              <a:ext uri="{FF2B5EF4-FFF2-40B4-BE49-F238E27FC236}">
                <a16:creationId xmlns:a16="http://schemas.microsoft.com/office/drawing/2014/main" id="{9D14C357-E1F6-C55B-D726-A53FA640A5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40727" y="4602458"/>
            <a:ext cx="2097247" cy="2097247"/>
          </a:xfrm>
          <a:prstGeom prst="rect">
            <a:avLst/>
          </a:prstGeom>
        </p:spPr>
      </p:pic>
      <p:pic>
        <p:nvPicPr>
          <p:cNvPr id="34" name="Picture 33">
            <a:extLst>
              <a:ext uri="{FF2B5EF4-FFF2-40B4-BE49-F238E27FC236}">
                <a16:creationId xmlns:a16="http://schemas.microsoft.com/office/drawing/2014/main" id="{02A63950-F44D-1897-9C12-91DD71F19E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552703" y="7162999"/>
            <a:ext cx="1814718" cy="1814718"/>
          </a:xfrm>
          <a:prstGeom prst="rect">
            <a:avLst/>
          </a:prstGeom>
        </p:spPr>
      </p:pic>
      <p:pic>
        <p:nvPicPr>
          <p:cNvPr id="4" name="Picture 3">
            <a:extLst>
              <a:ext uri="{FF2B5EF4-FFF2-40B4-BE49-F238E27FC236}">
                <a16:creationId xmlns:a16="http://schemas.microsoft.com/office/drawing/2014/main" id="{5A72CFA2-AA9B-C619-02FB-7492A84798EC}"/>
              </a:ext>
            </a:extLst>
          </p:cNvPr>
          <p:cNvPicPr>
            <a:picLocks noChangeAspect="1"/>
          </p:cNvPicPr>
          <p:nvPr/>
        </p:nvPicPr>
        <p:blipFill rotWithShape="1">
          <a:blip r:embed="rId8"/>
          <a:srcRect l="14568"/>
          <a:stretch/>
        </p:blipFill>
        <p:spPr>
          <a:xfrm>
            <a:off x="0" y="159342"/>
            <a:ext cx="2209800" cy="1456422"/>
          </a:xfrm>
          <a:prstGeom prst="rect">
            <a:avLst/>
          </a:prstGeom>
        </p:spPr>
      </p:pic>
    </p:spTree>
    <p:extLst>
      <p:ext uri="{BB962C8B-B14F-4D97-AF65-F5344CB8AC3E}">
        <p14:creationId xmlns:p14="http://schemas.microsoft.com/office/powerpoint/2010/main" val="1924234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186650" y="3535166"/>
            <a:ext cx="15735300" cy="5555110"/>
          </a:xfrm>
          <a:prstGeom prst="rect">
            <a:avLst/>
          </a:prstGeom>
        </p:spPr>
        <p:txBody>
          <a:bodyPr wrap="square" lIns="0" tIns="0" rIns="0" bIns="0" rtlCol="0" anchor="t">
            <a:spAutoFit/>
          </a:bodyPr>
          <a:lstStyle/>
          <a:p>
            <a:pPr marL="342900" indent="-342900" algn="just">
              <a:buFont typeface="Wingdings" panose="05000000000000000000" pitchFamily="2" charset="2"/>
              <a:buChar char="§"/>
            </a:pPr>
            <a:r>
              <a:rPr lang="en-US" sz="3600" i="0" dirty="0">
                <a:solidFill>
                  <a:srgbClr val="000000"/>
                </a:solidFill>
                <a:effectLst/>
                <a:latin typeface="DM Sans Bold" charset="0"/>
              </a:rPr>
              <a:t>An autonomous cleaning robot is a machine that is designed to perform tasks related to cleaning, such as vacuuming, sweeping, or mopping, without the need for human intervention.</a:t>
            </a:r>
          </a:p>
          <a:p>
            <a:pPr marL="342900" indent="-342900" algn="just">
              <a:buFont typeface="Wingdings" panose="05000000000000000000" pitchFamily="2" charset="2"/>
              <a:buChar char="§"/>
            </a:pPr>
            <a:endParaRPr lang="en-US" sz="3600" i="0" dirty="0">
              <a:solidFill>
                <a:srgbClr val="000000"/>
              </a:solidFill>
              <a:effectLst/>
              <a:latin typeface="DM Sans Bold" charset="0"/>
            </a:endParaRPr>
          </a:p>
          <a:p>
            <a:pPr marL="342900" indent="-342900" algn="just">
              <a:buFont typeface="Wingdings" panose="05000000000000000000" pitchFamily="2" charset="2"/>
              <a:buChar char="§"/>
            </a:pPr>
            <a:r>
              <a:rPr lang="en-US" sz="3600" dirty="0">
                <a:solidFill>
                  <a:srgbClr val="000000"/>
                </a:solidFill>
                <a:latin typeface="DM Sans Bold" charset="0"/>
              </a:rPr>
              <a:t>Our </a:t>
            </a:r>
            <a:r>
              <a:rPr lang="en-US" sz="3600" i="0" dirty="0">
                <a:solidFill>
                  <a:srgbClr val="000000"/>
                </a:solidFill>
                <a:effectLst/>
                <a:latin typeface="DM Sans Bold" charset="0"/>
              </a:rPr>
              <a:t>floor-cleaning robot is an electronic application that operates in two modes per user requirement –</a:t>
            </a:r>
          </a:p>
          <a:p>
            <a:pPr algn="just"/>
            <a:endParaRPr lang="en-US" sz="3200" i="0" dirty="0">
              <a:solidFill>
                <a:srgbClr val="000000"/>
              </a:solidFill>
              <a:effectLst/>
              <a:latin typeface="DM Sans Bold" charset="0"/>
            </a:endParaRPr>
          </a:p>
          <a:p>
            <a:pPr marL="914400" lvl="1" indent="-457200" algn="just">
              <a:buFont typeface="+mj-lt"/>
              <a:buAutoNum type="alphaLcPeriod"/>
            </a:pPr>
            <a:r>
              <a:rPr lang="en-US" sz="3600" i="0" dirty="0">
                <a:solidFill>
                  <a:srgbClr val="000000"/>
                </a:solidFill>
                <a:effectLst/>
                <a:latin typeface="DM Sans Bold" charset="0"/>
              </a:rPr>
              <a:t>An automatic mode and</a:t>
            </a:r>
          </a:p>
          <a:p>
            <a:pPr marL="914400" lvl="1" indent="-457200" algn="just">
              <a:buFont typeface="+mj-lt"/>
              <a:buAutoNum type="alphaLcPeriod"/>
            </a:pPr>
            <a:r>
              <a:rPr lang="en-US" sz="3600" dirty="0">
                <a:solidFill>
                  <a:srgbClr val="000000"/>
                </a:solidFill>
                <a:latin typeface="DM Sans Bold" charset="0"/>
              </a:rPr>
              <a:t>M</a:t>
            </a:r>
            <a:r>
              <a:rPr lang="en-US" sz="3600" i="0" dirty="0">
                <a:solidFill>
                  <a:srgbClr val="000000"/>
                </a:solidFill>
                <a:effectLst/>
                <a:latin typeface="DM Sans Bold" charset="0"/>
              </a:rPr>
              <a:t>anual modes. </a:t>
            </a:r>
          </a:p>
          <a:p>
            <a:pPr marL="0" marR="0" lvl="0" indent="0" algn="l" defTabSz="914400" rtl="0" eaLnBrk="1" fontAlgn="auto" latinLnBrk="0" hangingPunct="1">
              <a:lnSpc>
                <a:spcPts val="4480"/>
              </a:lnSpc>
              <a:spcBef>
                <a:spcPts val="0"/>
              </a:spcBef>
              <a:spcAft>
                <a:spcPts val="0"/>
              </a:spcAft>
              <a:buClrTx/>
              <a:buSzTx/>
              <a:buFontTx/>
              <a:buNone/>
              <a:tabLst/>
              <a:defRPr/>
            </a:pPr>
            <a:endParaRPr kumimoji="0" lang="en-US" sz="5400" b="0" i="0" u="none" strike="noStrike" kern="1200" cap="none" spc="0" normalizeH="0" baseline="0" noProof="0" dirty="0">
              <a:ln>
                <a:noFill/>
              </a:ln>
              <a:solidFill>
                <a:srgbClr val="000000"/>
              </a:solidFill>
              <a:effectLst/>
              <a:uLnTx/>
              <a:uFillTx/>
              <a:latin typeface="DM Sans"/>
              <a:ea typeface="+mn-ea"/>
              <a:cs typeface="+mn-cs"/>
            </a:endParaRPr>
          </a:p>
        </p:txBody>
      </p:sp>
      <p:grpSp>
        <p:nvGrpSpPr>
          <p:cNvPr id="8" name="Group 8"/>
          <p:cNvGrpSpPr/>
          <p:nvPr/>
        </p:nvGrpSpPr>
        <p:grpSpPr>
          <a:xfrm>
            <a:off x="1186650" y="1672026"/>
            <a:ext cx="6610006" cy="1348240"/>
            <a:chOff x="0" y="0"/>
            <a:chExt cx="8654054" cy="1823316"/>
          </a:xfrm>
        </p:grpSpPr>
        <p:grpSp>
          <p:nvGrpSpPr>
            <p:cNvPr id="9" name="Group 9"/>
            <p:cNvGrpSpPr/>
            <p:nvPr/>
          </p:nvGrpSpPr>
          <p:grpSpPr>
            <a:xfrm>
              <a:off x="0" y="0"/>
              <a:ext cx="8654054" cy="1823316"/>
              <a:chOff x="0" y="0"/>
              <a:chExt cx="3211457" cy="676619"/>
            </a:xfrm>
          </p:grpSpPr>
          <p:sp>
            <p:nvSpPr>
              <p:cNvPr id="10" name="Freeform 10"/>
              <p:cNvSpPr/>
              <p:nvPr/>
            </p:nvSpPr>
            <p:spPr>
              <a:xfrm>
                <a:off x="0" y="0"/>
                <a:ext cx="3211457" cy="676620"/>
              </a:xfrm>
              <a:custGeom>
                <a:avLst/>
                <a:gdLst/>
                <a:ahLst/>
                <a:cxnLst/>
                <a:rect l="l" t="t" r="r" b="b"/>
                <a:pathLst>
                  <a:path w="3211457" h="676620">
                    <a:moveTo>
                      <a:pt x="3086997" y="676619"/>
                    </a:moveTo>
                    <a:lnTo>
                      <a:pt x="124460" y="676619"/>
                    </a:lnTo>
                    <a:cubicBezTo>
                      <a:pt x="55880" y="676619"/>
                      <a:pt x="0" y="620739"/>
                      <a:pt x="0" y="552159"/>
                    </a:cubicBezTo>
                    <a:lnTo>
                      <a:pt x="0" y="124460"/>
                    </a:lnTo>
                    <a:cubicBezTo>
                      <a:pt x="0" y="55880"/>
                      <a:pt x="55880" y="0"/>
                      <a:pt x="124460" y="0"/>
                    </a:cubicBezTo>
                    <a:lnTo>
                      <a:pt x="3086997" y="0"/>
                    </a:lnTo>
                    <a:cubicBezTo>
                      <a:pt x="3155577" y="0"/>
                      <a:pt x="3211457" y="55880"/>
                      <a:pt x="3211457" y="124460"/>
                    </a:cubicBezTo>
                    <a:lnTo>
                      <a:pt x="3211457" y="552159"/>
                    </a:lnTo>
                    <a:cubicBezTo>
                      <a:pt x="3211457" y="620739"/>
                      <a:pt x="3155577" y="676620"/>
                      <a:pt x="3086997" y="676620"/>
                    </a:cubicBezTo>
                    <a:close/>
                  </a:path>
                </a:pathLst>
              </a:custGeom>
              <a:solidFill>
                <a:srgbClr val="001C84"/>
              </a:solidFill>
            </p:spPr>
          </p:sp>
        </p:grpSp>
        <p:sp>
          <p:nvSpPr>
            <p:cNvPr id="11" name="TextBox 11"/>
            <p:cNvSpPr txBox="1"/>
            <p:nvPr/>
          </p:nvSpPr>
          <p:spPr>
            <a:xfrm>
              <a:off x="219211" y="519971"/>
              <a:ext cx="8215631" cy="821474"/>
            </a:xfrm>
            <a:prstGeom prst="rect">
              <a:avLst/>
            </a:prstGeom>
          </p:spPr>
          <p:txBody>
            <a:bodyPr lIns="0" tIns="0" rIns="0" bIns="0" rtlCol="0" anchor="t">
              <a:spAutoFit/>
            </a:bodyPr>
            <a:lstStyle/>
            <a:p>
              <a:pPr marL="0" marR="0" lvl="0" indent="0" algn="ctr" defTabSz="914400" rtl="0" eaLnBrk="1" fontAlgn="auto" latinLnBrk="0" hangingPunct="1">
                <a:lnSpc>
                  <a:spcPts val="4732"/>
                </a:lnSpc>
                <a:spcBef>
                  <a:spcPts val="0"/>
                </a:spcBef>
                <a:spcAft>
                  <a:spcPts val="0"/>
                </a:spcAft>
                <a:buClrTx/>
                <a:buSzTx/>
                <a:buFontTx/>
                <a:buNone/>
                <a:tabLst/>
                <a:defRPr/>
              </a:pPr>
              <a:r>
                <a:rPr kumimoji="0" lang="en-US" sz="4301" b="0" i="0" u="none" strike="noStrike" kern="1200" cap="none" spc="0" normalizeH="0" baseline="0" noProof="0" dirty="0">
                  <a:ln>
                    <a:noFill/>
                  </a:ln>
                  <a:solidFill>
                    <a:srgbClr val="FFFFFF"/>
                  </a:solidFill>
                  <a:effectLst/>
                  <a:uLnTx/>
                  <a:uFillTx/>
                  <a:latin typeface="DM Sans Bold"/>
                  <a:ea typeface="+mn-ea"/>
                  <a:cs typeface="+mn-cs"/>
                </a:rPr>
                <a:t>Introduction</a:t>
              </a:r>
            </a:p>
          </p:txBody>
        </p:sp>
      </p:grpSp>
      <p:pic>
        <p:nvPicPr>
          <p:cNvPr id="19" name="Picture 18">
            <a:extLst>
              <a:ext uri="{FF2B5EF4-FFF2-40B4-BE49-F238E27FC236}">
                <a16:creationId xmlns:a16="http://schemas.microsoft.com/office/drawing/2014/main" id="{0206F05C-864F-81C6-9758-C9AE9903C2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95069" y="1423553"/>
            <a:ext cx="1983898" cy="1873358"/>
          </a:xfrm>
          <a:prstGeom prst="rect">
            <a:avLst/>
          </a:prstGeom>
        </p:spPr>
      </p:pic>
      <p:pic>
        <p:nvPicPr>
          <p:cNvPr id="3" name="Picture 2">
            <a:extLst>
              <a:ext uri="{FF2B5EF4-FFF2-40B4-BE49-F238E27FC236}">
                <a16:creationId xmlns:a16="http://schemas.microsoft.com/office/drawing/2014/main" id="{AD1F6D46-757C-C91D-4B74-CC4CBD6326D7}"/>
              </a:ext>
            </a:extLst>
          </p:cNvPr>
          <p:cNvPicPr>
            <a:picLocks noChangeAspect="1"/>
          </p:cNvPicPr>
          <p:nvPr/>
        </p:nvPicPr>
        <p:blipFill rotWithShape="1">
          <a:blip r:embed="rId3"/>
          <a:srcRect l="14568"/>
          <a:stretch/>
        </p:blipFill>
        <p:spPr>
          <a:xfrm>
            <a:off x="0" y="159342"/>
            <a:ext cx="2209800" cy="1456422"/>
          </a:xfrm>
          <a:prstGeom prst="rect">
            <a:avLst/>
          </a:prstGeom>
        </p:spPr>
      </p:pic>
      <p:grpSp>
        <p:nvGrpSpPr>
          <p:cNvPr id="4" name="Group 12">
            <a:extLst>
              <a:ext uri="{FF2B5EF4-FFF2-40B4-BE49-F238E27FC236}">
                <a16:creationId xmlns:a16="http://schemas.microsoft.com/office/drawing/2014/main" id="{8CE2DA03-723E-C08F-B278-4B1E1CF42DF1}"/>
              </a:ext>
            </a:extLst>
          </p:cNvPr>
          <p:cNvGrpSpPr/>
          <p:nvPr/>
        </p:nvGrpSpPr>
        <p:grpSpPr>
          <a:xfrm>
            <a:off x="16485482" y="8572500"/>
            <a:ext cx="688649" cy="688649"/>
            <a:chOff x="0" y="0"/>
            <a:chExt cx="6350000" cy="6350000"/>
          </a:xfrm>
          <a:solidFill>
            <a:srgbClr val="001C84"/>
          </a:solidFill>
        </p:grpSpPr>
        <p:sp>
          <p:nvSpPr>
            <p:cNvPr id="5" name="Freeform 13">
              <a:extLst>
                <a:ext uri="{FF2B5EF4-FFF2-40B4-BE49-F238E27FC236}">
                  <a16:creationId xmlns:a16="http://schemas.microsoft.com/office/drawing/2014/main" id="{1D81618D-8ED2-DC90-3C94-6F093C578FA5}"/>
                </a:ext>
              </a:extLst>
            </p:cNvPr>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grpFill/>
          </p:spPr>
        </p:sp>
      </p:grpSp>
    </p:spTree>
    <p:extLst>
      <p:ext uri="{BB962C8B-B14F-4D97-AF65-F5344CB8AC3E}">
        <p14:creationId xmlns:p14="http://schemas.microsoft.com/office/powerpoint/2010/main" val="1506952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8392458" y="2019792"/>
            <a:ext cx="3703183" cy="360362"/>
          </a:xfrm>
          <a:prstGeom prst="rect">
            <a:avLst/>
          </a:prstGeom>
        </p:spPr>
        <p:txBody>
          <a:bodyPr lIns="0" tIns="0" rIns="0" bIns="0" rtlCol="0" anchor="t">
            <a:spAutoFit/>
          </a:bodyPr>
          <a:lstStyle/>
          <a:p>
            <a:pPr marL="0" marR="0" lvl="0" indent="0" algn="ctr" defTabSz="914400" rtl="0" eaLnBrk="1" fontAlgn="auto" latinLnBrk="0" hangingPunct="1">
              <a:lnSpc>
                <a:spcPts val="2750"/>
              </a:lnSpc>
              <a:spcBef>
                <a:spcPts val="0"/>
              </a:spcBef>
              <a:spcAft>
                <a:spcPts val="0"/>
              </a:spcAft>
              <a:buClrTx/>
              <a:buSzTx/>
              <a:buFontTx/>
              <a:buNone/>
              <a:tabLst/>
              <a:defRPr/>
            </a:pPr>
            <a:r>
              <a:rPr kumimoji="0" lang="en-US" sz="2500" b="0" i="0" u="none" strike="noStrike" kern="1200" cap="none" spc="0" normalizeH="0" baseline="0" noProof="0">
                <a:ln>
                  <a:noFill/>
                </a:ln>
                <a:solidFill>
                  <a:srgbClr val="FFFFFF"/>
                </a:solidFill>
                <a:effectLst/>
                <a:uLnTx/>
                <a:uFillTx/>
                <a:latin typeface="DM Sans Bold"/>
                <a:ea typeface="+mn-ea"/>
                <a:cs typeface="+mn-cs"/>
              </a:rPr>
              <a:t>Category 1</a:t>
            </a:r>
          </a:p>
        </p:txBody>
      </p:sp>
      <p:sp>
        <p:nvSpPr>
          <p:cNvPr id="57" name="TextBox 57"/>
          <p:cNvSpPr txBox="1"/>
          <p:nvPr/>
        </p:nvSpPr>
        <p:spPr>
          <a:xfrm>
            <a:off x="1184902" y="4247623"/>
            <a:ext cx="287433" cy="337442"/>
          </a:xfrm>
          <a:prstGeom prst="rect">
            <a:avLst/>
          </a:prstGeom>
        </p:spPr>
        <p:txBody>
          <a:bodyPr lIns="0" tIns="0" rIns="0" bIns="0" rtlCol="0" anchor="t">
            <a:spAutoFit/>
          </a:bodyPr>
          <a:lstStyle/>
          <a:p>
            <a:pPr marL="0" marR="0" lvl="0" indent="0" algn="ctr" defTabSz="914400" rtl="0" eaLnBrk="1" fontAlgn="auto" latinLnBrk="0" hangingPunct="1">
              <a:lnSpc>
                <a:spcPts val="2626"/>
              </a:lnSpc>
              <a:spcBef>
                <a:spcPts val="0"/>
              </a:spcBef>
              <a:spcAft>
                <a:spcPts val="0"/>
              </a:spcAft>
              <a:buClrTx/>
              <a:buSzTx/>
              <a:buFontTx/>
              <a:buNone/>
              <a:tabLst/>
              <a:defRPr/>
            </a:pPr>
            <a:r>
              <a:rPr kumimoji="0" lang="en-US" sz="2387" b="0" i="0" u="none" strike="noStrike" kern="1200" cap="none" spc="0" normalizeH="0" baseline="0" noProof="0">
                <a:ln>
                  <a:noFill/>
                </a:ln>
                <a:solidFill>
                  <a:srgbClr val="FFFFFF"/>
                </a:solidFill>
                <a:effectLst/>
                <a:uLnTx/>
                <a:uFillTx/>
                <a:latin typeface="DM Sans Bold"/>
                <a:ea typeface="+mn-ea"/>
                <a:cs typeface="+mn-cs"/>
              </a:rPr>
              <a:t>1</a:t>
            </a:r>
          </a:p>
        </p:txBody>
      </p:sp>
      <p:graphicFrame>
        <p:nvGraphicFramePr>
          <p:cNvPr id="103" name="Table 102">
            <a:extLst>
              <a:ext uri="{FF2B5EF4-FFF2-40B4-BE49-F238E27FC236}">
                <a16:creationId xmlns:a16="http://schemas.microsoft.com/office/drawing/2014/main" id="{317DFFBF-A91F-BC3D-A098-9390C72B6003}"/>
              </a:ext>
            </a:extLst>
          </p:cNvPr>
          <p:cNvGraphicFramePr>
            <a:graphicFrameLocks noGrp="1"/>
          </p:cNvGraphicFramePr>
          <p:nvPr>
            <p:extLst>
              <p:ext uri="{D42A27DB-BD31-4B8C-83A1-F6EECF244321}">
                <p14:modId xmlns:p14="http://schemas.microsoft.com/office/powerpoint/2010/main" val="2714343664"/>
              </p:ext>
            </p:extLst>
          </p:nvPr>
        </p:nvGraphicFramePr>
        <p:xfrm>
          <a:off x="1328618" y="2496863"/>
          <a:ext cx="15655298" cy="6956911"/>
        </p:xfrm>
        <a:graphic>
          <a:graphicData uri="http://schemas.openxmlformats.org/drawingml/2006/table">
            <a:tbl>
              <a:tblPr firstRow="1" bandRow="1">
                <a:tableStyleId>{21E4AEA4-8DFA-4A89-87EB-49C32662AFE0}</a:tableStyleId>
              </a:tblPr>
              <a:tblGrid>
                <a:gridCol w="1733185">
                  <a:extLst>
                    <a:ext uri="{9D8B030D-6E8A-4147-A177-3AD203B41FA5}">
                      <a16:colId xmlns:a16="http://schemas.microsoft.com/office/drawing/2014/main" val="711818077"/>
                    </a:ext>
                  </a:extLst>
                </a:gridCol>
                <a:gridCol w="4212839">
                  <a:extLst>
                    <a:ext uri="{9D8B030D-6E8A-4147-A177-3AD203B41FA5}">
                      <a16:colId xmlns:a16="http://schemas.microsoft.com/office/drawing/2014/main" val="3540223279"/>
                    </a:ext>
                  </a:extLst>
                </a:gridCol>
                <a:gridCol w="4978812">
                  <a:extLst>
                    <a:ext uri="{9D8B030D-6E8A-4147-A177-3AD203B41FA5}">
                      <a16:colId xmlns:a16="http://schemas.microsoft.com/office/drawing/2014/main" val="1870442010"/>
                    </a:ext>
                  </a:extLst>
                </a:gridCol>
                <a:gridCol w="4730462">
                  <a:extLst>
                    <a:ext uri="{9D8B030D-6E8A-4147-A177-3AD203B41FA5}">
                      <a16:colId xmlns:a16="http://schemas.microsoft.com/office/drawing/2014/main" val="3511467991"/>
                    </a:ext>
                  </a:extLst>
                </a:gridCol>
              </a:tblGrid>
              <a:tr h="992761">
                <a:tc>
                  <a:txBody>
                    <a:bodyPr/>
                    <a:lstStyle/>
                    <a:p>
                      <a:r>
                        <a:rPr lang="en-US" sz="2800" dirty="0">
                          <a:latin typeface="DM Sans Bold" charset="0"/>
                          <a:ea typeface="Cambria" panose="02040503050406030204" pitchFamily="18" charset="0"/>
                        </a:rPr>
                        <a:t>S.NO.</a:t>
                      </a:r>
                      <a:endParaRPr lang="en-IN" sz="2800" dirty="0">
                        <a:latin typeface="DM Sans Bold" charset="0"/>
                        <a:ea typeface="Cambria" panose="02040503050406030204" pitchFamily="18" charset="0"/>
                      </a:endParaRPr>
                    </a:p>
                  </a:txBody>
                  <a:tcPr>
                    <a:solidFill>
                      <a:srgbClr val="FF6363"/>
                    </a:solidFill>
                  </a:tcPr>
                </a:tc>
                <a:tc>
                  <a:txBody>
                    <a:bodyPr/>
                    <a:lstStyle/>
                    <a:p>
                      <a:r>
                        <a:rPr lang="en-US" sz="2800" dirty="0">
                          <a:latin typeface="DM Sans Bold" charset="0"/>
                          <a:ea typeface="Cambria" panose="02040503050406030204" pitchFamily="18" charset="0"/>
                        </a:rPr>
                        <a:t>Title of the paper</a:t>
                      </a:r>
                      <a:endParaRPr lang="en-IN" sz="2800" dirty="0">
                        <a:latin typeface="DM Sans Bold" charset="0"/>
                        <a:ea typeface="Cambria" panose="02040503050406030204" pitchFamily="18" charset="0"/>
                      </a:endParaRPr>
                    </a:p>
                  </a:txBody>
                  <a:tcPr>
                    <a:solidFill>
                      <a:srgbClr val="FF636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DM Sans Bold" charset="0"/>
                          <a:ea typeface="Cambria" panose="02040503050406030204" pitchFamily="18" charset="0"/>
                        </a:rPr>
                        <a:t>Algorithm used</a:t>
                      </a:r>
                      <a:endParaRPr lang="en-IN" sz="2800" dirty="0">
                        <a:latin typeface="DM Sans Bold" charset="0"/>
                        <a:ea typeface="Cambria" panose="02040503050406030204" pitchFamily="18" charset="0"/>
                      </a:endParaRPr>
                    </a:p>
                    <a:p>
                      <a:endParaRPr lang="en-IN" sz="2800" dirty="0">
                        <a:latin typeface="DM Sans Bold" charset="0"/>
                        <a:ea typeface="Cambria" panose="02040503050406030204" pitchFamily="18" charset="0"/>
                      </a:endParaRPr>
                    </a:p>
                  </a:txBody>
                  <a:tcPr>
                    <a:solidFill>
                      <a:srgbClr val="FF6363"/>
                    </a:solidFill>
                  </a:tcPr>
                </a:tc>
                <a:tc>
                  <a:txBody>
                    <a:bodyPr/>
                    <a:lstStyle/>
                    <a:p>
                      <a:r>
                        <a:rPr lang="en-IN" sz="2800" dirty="0">
                          <a:latin typeface="DM Sans Bold" charset="0"/>
                          <a:ea typeface="Cambria" panose="02040503050406030204" pitchFamily="18" charset="0"/>
                        </a:rPr>
                        <a:t>Inferences</a:t>
                      </a:r>
                    </a:p>
                  </a:txBody>
                  <a:tcPr>
                    <a:solidFill>
                      <a:srgbClr val="FF6363"/>
                    </a:solidFill>
                  </a:tcPr>
                </a:tc>
                <a:extLst>
                  <a:ext uri="{0D108BD9-81ED-4DB2-BD59-A6C34878D82A}">
                    <a16:rowId xmlns:a16="http://schemas.microsoft.com/office/drawing/2014/main" val="4045268698"/>
                  </a:ext>
                </a:extLst>
              </a:tr>
              <a:tr h="5964150">
                <a:tc>
                  <a:txBody>
                    <a:bodyPr/>
                    <a:lstStyle/>
                    <a:p>
                      <a:r>
                        <a:rPr lang="en-US" sz="2800" dirty="0">
                          <a:latin typeface="DM Sans Bold" charset="0"/>
                          <a:ea typeface="Cambria" panose="02040503050406030204" pitchFamily="18" charset="0"/>
                        </a:rPr>
                        <a:t>1.</a:t>
                      </a: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IN" sz="2800" dirty="0">
                        <a:latin typeface="DM Sans Bold" charset="0"/>
                        <a:ea typeface="Cambria" panose="02040503050406030204" pitchFamily="18" charset="0"/>
                      </a:endParaRPr>
                    </a:p>
                  </a:txBody>
                  <a:tcPr>
                    <a:solidFill>
                      <a:srgbClr val="FFEFF1"/>
                    </a:solidFill>
                  </a:tcPr>
                </a:tc>
                <a:tc>
                  <a:txBody>
                    <a:bodyPr/>
                    <a:lstStyle/>
                    <a:p>
                      <a:r>
                        <a:rPr lang="en-US" sz="2400" dirty="0">
                          <a:latin typeface="DM Sans Bold" charset="0"/>
                        </a:rPr>
                        <a:t>Autonomous Floor Cleaning Robot (Navigation), </a:t>
                      </a:r>
                      <a:r>
                        <a:rPr lang="en-IN" sz="2400" dirty="0">
                          <a:latin typeface="DM Sans Bold" charset="0"/>
                        </a:rPr>
                        <a:t>Aman Nikam, Rajkumar Pandey, Anuradha Dandwate, </a:t>
                      </a:r>
                      <a:r>
                        <a:rPr lang="en-US" sz="2400" dirty="0">
                          <a:latin typeface="DM Sans Bold" charset="0"/>
                        </a:rPr>
                        <a:t>2020.</a:t>
                      </a:r>
                      <a:endParaRPr lang="en-IN" sz="2400" dirty="0">
                        <a:latin typeface="DM Sans Bold" charset="0"/>
                        <a:ea typeface="Cambria" panose="02040503050406030204" pitchFamily="18" charset="0"/>
                      </a:endParaRPr>
                    </a:p>
                  </a:txBody>
                  <a:tcPr>
                    <a:solidFill>
                      <a:srgbClr val="FFEF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400" dirty="0">
                          <a:latin typeface="DM Sans Bold" charset="0"/>
                        </a:rPr>
                        <a:t>Canny algorithm</a:t>
                      </a:r>
                      <a:endParaRPr lang="en-IN" sz="2400" dirty="0">
                        <a:latin typeface="DM Sans Bold" charset="0"/>
                        <a:ea typeface="Cambria" panose="02040503050406030204" pitchFamily="18" charset="0"/>
                      </a:endParaRPr>
                    </a:p>
                    <a:p>
                      <a:r>
                        <a:rPr lang="en-US" sz="2400" dirty="0">
                          <a:latin typeface="DM Sans Bold" charset="0"/>
                        </a:rPr>
                        <a:t>The stages used by the algorithm are as follows: </a:t>
                      </a:r>
                    </a:p>
                    <a:p>
                      <a:endParaRPr lang="en-US" sz="2400" dirty="0">
                        <a:latin typeface="DM Sans Bold" charset="0"/>
                      </a:endParaRPr>
                    </a:p>
                    <a:p>
                      <a:pPr marL="400050" indent="-400050">
                        <a:buAutoNum type="romanLcPeriod"/>
                      </a:pPr>
                      <a:r>
                        <a:rPr lang="en-US" sz="2400" b="0" dirty="0">
                          <a:latin typeface="DM Sans Bold" charset="0"/>
                        </a:rPr>
                        <a:t>Noise Reduction</a:t>
                      </a:r>
                    </a:p>
                    <a:p>
                      <a:pPr marL="400050" indent="-400050">
                        <a:buAutoNum type="romanLcPeriod"/>
                      </a:pPr>
                      <a:endParaRPr lang="en-US" sz="2400" dirty="0">
                        <a:latin typeface="DM Sans Bold" charset="0"/>
                      </a:endParaRPr>
                    </a:p>
                    <a:p>
                      <a:pPr marL="400050" indent="-400050">
                        <a:buAutoNum type="romanLcPeriod"/>
                      </a:pPr>
                      <a:r>
                        <a:rPr lang="en-IN" sz="2400" dirty="0">
                          <a:latin typeface="DM Sans Bold" charset="0"/>
                        </a:rPr>
                        <a:t>Finding Intensity Gradient</a:t>
                      </a:r>
                    </a:p>
                    <a:p>
                      <a:pPr marL="400050" indent="-400050">
                        <a:buAutoNum type="romanLcPeriod"/>
                      </a:pPr>
                      <a:endParaRPr lang="en-IN" sz="2400" dirty="0">
                        <a:latin typeface="DM Sans Bold" charset="0"/>
                      </a:endParaRPr>
                    </a:p>
                    <a:p>
                      <a:pPr marL="400050" indent="-400050">
                        <a:buAutoNum type="romanLcPeriod"/>
                      </a:pPr>
                      <a:r>
                        <a:rPr lang="en-IN" sz="2400" dirty="0">
                          <a:latin typeface="DM Sans Bold" charset="0"/>
                        </a:rPr>
                        <a:t>Hysteresis Thresholding</a:t>
                      </a:r>
                    </a:p>
                    <a:p>
                      <a:pPr marL="400050" indent="-400050">
                        <a:buAutoNum type="romanLcPeriod"/>
                      </a:pPr>
                      <a:endParaRPr lang="en-IN" sz="2400" dirty="0">
                        <a:latin typeface="DM Sans Bold" charset="0"/>
                        <a:ea typeface="Cambria" panose="02040503050406030204" pitchFamily="18" charset="0"/>
                      </a:endParaRPr>
                    </a:p>
                    <a:p>
                      <a:pPr marL="400050" indent="-400050">
                        <a:buAutoNum type="romanLcPeriod"/>
                      </a:pPr>
                      <a:r>
                        <a:rPr lang="en-IN" sz="2400" dirty="0">
                          <a:latin typeface="DM Sans Bold" charset="0"/>
                        </a:rPr>
                        <a:t>Haugh Transform</a:t>
                      </a:r>
                      <a:endParaRPr lang="en-IN" sz="2400" dirty="0">
                        <a:latin typeface="DM Sans Bold" charset="0"/>
                        <a:ea typeface="Cambria" panose="02040503050406030204" pitchFamily="18" charset="0"/>
                      </a:endParaRPr>
                    </a:p>
                  </a:txBody>
                  <a:tcPr>
                    <a:solidFill>
                      <a:srgbClr val="FFEFF1"/>
                    </a:solidFill>
                  </a:tcPr>
                </a:tc>
                <a:tc>
                  <a:txBody>
                    <a:bodyPr/>
                    <a:lstStyle/>
                    <a:p>
                      <a:pPr marL="285750" indent="-285750" algn="l">
                        <a:buFont typeface="Wingdings" panose="05000000000000000000" pitchFamily="2" charset="2"/>
                        <a:buChar char="§"/>
                      </a:pPr>
                      <a:r>
                        <a:rPr lang="en-US" sz="2400" dirty="0">
                          <a:latin typeface="DM Sans Bold" charset="0"/>
                        </a:rPr>
                        <a:t>This robot helps to have clean and hygienic drain systems everywhere. </a:t>
                      </a:r>
                    </a:p>
                    <a:p>
                      <a:pPr marL="285750" indent="-285750" algn="l">
                        <a:buFont typeface="Wingdings" panose="05000000000000000000" pitchFamily="2" charset="2"/>
                        <a:buChar char="§"/>
                      </a:pPr>
                      <a:endParaRPr lang="en-US" sz="2400" dirty="0">
                        <a:latin typeface="DM Sans Bold" charset="0"/>
                        <a:ea typeface="Cambria" panose="02040503050406030204" pitchFamily="18" charset="0"/>
                      </a:endParaRPr>
                    </a:p>
                    <a:p>
                      <a:pPr marL="285750" indent="-285750" algn="l">
                        <a:buFont typeface="Wingdings" panose="05000000000000000000" pitchFamily="2" charset="2"/>
                        <a:buChar char="§"/>
                      </a:pPr>
                      <a:r>
                        <a:rPr lang="en-US" sz="2400" dirty="0">
                          <a:latin typeface="DM Sans Bold" charset="0"/>
                        </a:rPr>
                        <a:t>It will just make the job easier and healthier.</a:t>
                      </a:r>
                    </a:p>
                    <a:p>
                      <a:pPr marL="285750" indent="-285750" algn="l">
                        <a:buFont typeface="Wingdings" panose="05000000000000000000" pitchFamily="2" charset="2"/>
                        <a:buChar char="§"/>
                      </a:pPr>
                      <a:endParaRPr lang="en-US" sz="2400" dirty="0">
                        <a:latin typeface="DM Sans Bold" charset="0"/>
                        <a:ea typeface="Cambria" panose="02040503050406030204" pitchFamily="18" charset="0"/>
                      </a:endParaRPr>
                    </a:p>
                    <a:p>
                      <a:pPr marL="285750" indent="-285750" algn="l">
                        <a:buFont typeface="Wingdings" panose="05000000000000000000" pitchFamily="2" charset="2"/>
                        <a:buChar char="§"/>
                      </a:pPr>
                      <a:r>
                        <a:rPr lang="en-US" sz="2400" dirty="0">
                          <a:latin typeface="DM Sans Bold" charset="0"/>
                        </a:rPr>
                        <a:t>It helps prevent them from getting affected by serious diseases.</a:t>
                      </a:r>
                      <a:endParaRPr lang="en-US" sz="2400" dirty="0">
                        <a:latin typeface="DM Sans Bold" charset="0"/>
                        <a:ea typeface="Cambria" panose="02040503050406030204" pitchFamily="18" charset="0"/>
                      </a:endParaRPr>
                    </a:p>
                    <a:p>
                      <a:pPr marL="285750" indent="-285750" algn="l">
                        <a:buFont typeface="Wingdings" panose="05000000000000000000" pitchFamily="2" charset="2"/>
                        <a:buChar char="§"/>
                      </a:pPr>
                      <a:endParaRPr lang="en-IN" sz="2400" dirty="0">
                        <a:latin typeface="DM Sans Bold" charset="0"/>
                        <a:ea typeface="Cambria" panose="02040503050406030204" pitchFamily="18" charset="0"/>
                      </a:endParaRPr>
                    </a:p>
                  </a:txBody>
                  <a:tcPr>
                    <a:solidFill>
                      <a:srgbClr val="FFEFF1"/>
                    </a:solidFill>
                  </a:tcPr>
                </a:tc>
                <a:extLst>
                  <a:ext uri="{0D108BD9-81ED-4DB2-BD59-A6C34878D82A}">
                    <a16:rowId xmlns:a16="http://schemas.microsoft.com/office/drawing/2014/main" val="953509472"/>
                  </a:ext>
                </a:extLst>
              </a:tr>
            </a:tbl>
          </a:graphicData>
        </a:graphic>
      </p:graphicFrame>
      <p:grpSp>
        <p:nvGrpSpPr>
          <p:cNvPr id="104" name="Group 2">
            <a:extLst>
              <a:ext uri="{FF2B5EF4-FFF2-40B4-BE49-F238E27FC236}">
                <a16:creationId xmlns:a16="http://schemas.microsoft.com/office/drawing/2014/main" id="{4B36E976-EAA8-A4D4-F38C-C428E625CF0A}"/>
              </a:ext>
            </a:extLst>
          </p:cNvPr>
          <p:cNvGrpSpPr/>
          <p:nvPr/>
        </p:nvGrpSpPr>
        <p:grpSpPr>
          <a:xfrm>
            <a:off x="4495800" y="681656"/>
            <a:ext cx="8839200" cy="1237741"/>
            <a:chOff x="0" y="0"/>
            <a:chExt cx="4316442" cy="676619"/>
          </a:xfrm>
          <a:solidFill>
            <a:srgbClr val="FF6363"/>
          </a:solidFill>
        </p:grpSpPr>
        <p:sp>
          <p:nvSpPr>
            <p:cNvPr id="105" name="Freeform 3">
              <a:extLst>
                <a:ext uri="{FF2B5EF4-FFF2-40B4-BE49-F238E27FC236}">
                  <a16:creationId xmlns:a16="http://schemas.microsoft.com/office/drawing/2014/main" id="{021BCB3B-56C7-DFA9-7D49-FFD631C2A027}"/>
                </a:ext>
              </a:extLst>
            </p:cNvPr>
            <p:cNvSpPr/>
            <p:nvPr/>
          </p:nvSpPr>
          <p:spPr>
            <a:xfrm>
              <a:off x="0" y="0"/>
              <a:ext cx="4316442" cy="676620"/>
            </a:xfrm>
            <a:custGeom>
              <a:avLst/>
              <a:gdLst/>
              <a:ahLst/>
              <a:cxnLst/>
              <a:rect l="l" t="t" r="r" b="b"/>
              <a:pathLst>
                <a:path w="4316442" h="676620">
                  <a:moveTo>
                    <a:pt x="4191982" y="676619"/>
                  </a:moveTo>
                  <a:lnTo>
                    <a:pt x="124460" y="676619"/>
                  </a:lnTo>
                  <a:cubicBezTo>
                    <a:pt x="55880" y="676619"/>
                    <a:pt x="0" y="620739"/>
                    <a:pt x="0" y="552159"/>
                  </a:cubicBezTo>
                  <a:lnTo>
                    <a:pt x="0" y="124460"/>
                  </a:lnTo>
                  <a:cubicBezTo>
                    <a:pt x="0" y="55880"/>
                    <a:pt x="55880" y="0"/>
                    <a:pt x="124460" y="0"/>
                  </a:cubicBezTo>
                  <a:lnTo>
                    <a:pt x="4191982" y="0"/>
                  </a:lnTo>
                  <a:cubicBezTo>
                    <a:pt x="4260562" y="0"/>
                    <a:pt x="4316442" y="55880"/>
                    <a:pt x="4316442" y="124460"/>
                  </a:cubicBezTo>
                  <a:lnTo>
                    <a:pt x="4316442" y="552159"/>
                  </a:lnTo>
                  <a:cubicBezTo>
                    <a:pt x="4316442" y="620739"/>
                    <a:pt x="4260562" y="676620"/>
                    <a:pt x="4191982" y="676620"/>
                  </a:cubicBezTo>
                  <a:close/>
                </a:path>
              </a:pathLst>
            </a:custGeom>
            <a:grpFill/>
          </p:spPr>
        </p:sp>
      </p:grpSp>
      <p:sp>
        <p:nvSpPr>
          <p:cNvPr id="108" name="TextBox 107">
            <a:extLst>
              <a:ext uri="{FF2B5EF4-FFF2-40B4-BE49-F238E27FC236}">
                <a16:creationId xmlns:a16="http://schemas.microsoft.com/office/drawing/2014/main" id="{E7C5E526-FAE1-2735-988A-0199BA7A5FE8}"/>
              </a:ext>
            </a:extLst>
          </p:cNvPr>
          <p:cNvSpPr txBox="1"/>
          <p:nvPr/>
        </p:nvSpPr>
        <p:spPr>
          <a:xfrm>
            <a:off x="6044339" y="884316"/>
            <a:ext cx="6199322" cy="1107996"/>
          </a:xfrm>
          <a:prstGeom prst="rect">
            <a:avLst/>
          </a:prstGeom>
          <a:noFill/>
        </p:spPr>
        <p:txBody>
          <a:bodyPr wrap="square" rtlCol="0">
            <a:spAutoFit/>
          </a:bodyPr>
          <a:lstStyle/>
          <a:p>
            <a:r>
              <a:rPr lang="en-IN" sz="4800" b="1" dirty="0">
                <a:solidFill>
                  <a:schemeClr val="bg1"/>
                </a:solidFill>
                <a:latin typeface="DM Sans Bold" charset="0"/>
                <a:ea typeface="Cambria" panose="02040503050406030204" pitchFamily="18" charset="0"/>
              </a:rPr>
              <a:t>Literature Review</a:t>
            </a:r>
          </a:p>
          <a:p>
            <a:endParaRPr lang="en-IN" dirty="0">
              <a:solidFill>
                <a:schemeClr val="bg1"/>
              </a:solidFill>
            </a:endParaRPr>
          </a:p>
        </p:txBody>
      </p:sp>
      <p:pic>
        <p:nvPicPr>
          <p:cNvPr id="4" name="Picture 3">
            <a:extLst>
              <a:ext uri="{FF2B5EF4-FFF2-40B4-BE49-F238E27FC236}">
                <a16:creationId xmlns:a16="http://schemas.microsoft.com/office/drawing/2014/main" id="{564E03ED-60B2-BBBF-88EB-A3BF31593581}"/>
              </a:ext>
            </a:extLst>
          </p:cNvPr>
          <p:cNvPicPr>
            <a:picLocks noChangeAspect="1"/>
          </p:cNvPicPr>
          <p:nvPr/>
        </p:nvPicPr>
        <p:blipFill rotWithShape="1">
          <a:blip r:embed="rId2"/>
          <a:srcRect l="14568"/>
          <a:stretch/>
        </p:blipFill>
        <p:spPr>
          <a:xfrm>
            <a:off x="223718" y="35004"/>
            <a:ext cx="2209800" cy="1456422"/>
          </a:xfrm>
          <a:prstGeom prst="rect">
            <a:avLst/>
          </a:prstGeom>
        </p:spPr>
      </p:pic>
    </p:spTree>
    <p:extLst>
      <p:ext uri="{BB962C8B-B14F-4D97-AF65-F5344CB8AC3E}">
        <p14:creationId xmlns:p14="http://schemas.microsoft.com/office/powerpoint/2010/main" val="1786587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5"/>
          <p:cNvSpPr txBox="1"/>
          <p:nvPr/>
        </p:nvSpPr>
        <p:spPr>
          <a:xfrm>
            <a:off x="8392458" y="2019792"/>
            <a:ext cx="3703183" cy="360362"/>
          </a:xfrm>
          <a:prstGeom prst="rect">
            <a:avLst/>
          </a:prstGeom>
        </p:spPr>
        <p:txBody>
          <a:bodyPr lIns="0" tIns="0" rIns="0" bIns="0" rtlCol="0" anchor="t">
            <a:spAutoFit/>
          </a:bodyPr>
          <a:lstStyle/>
          <a:p>
            <a:pPr marL="0" marR="0" lvl="0" indent="0" algn="ctr" defTabSz="914400" rtl="0" eaLnBrk="1" fontAlgn="auto" latinLnBrk="0" hangingPunct="1">
              <a:lnSpc>
                <a:spcPts val="2750"/>
              </a:lnSpc>
              <a:spcBef>
                <a:spcPts val="0"/>
              </a:spcBef>
              <a:spcAft>
                <a:spcPts val="0"/>
              </a:spcAft>
              <a:buClrTx/>
              <a:buSzTx/>
              <a:buFontTx/>
              <a:buNone/>
              <a:tabLst/>
              <a:defRPr/>
            </a:pPr>
            <a:r>
              <a:rPr kumimoji="0" lang="en-US" sz="2500" b="0" i="0" u="none" strike="noStrike" kern="1200" cap="none" spc="0" normalizeH="0" baseline="0" noProof="0">
                <a:ln>
                  <a:noFill/>
                </a:ln>
                <a:solidFill>
                  <a:srgbClr val="FFFFFF"/>
                </a:solidFill>
                <a:effectLst/>
                <a:uLnTx/>
                <a:uFillTx/>
                <a:latin typeface="DM Sans Bold"/>
                <a:ea typeface="+mn-ea"/>
                <a:cs typeface="+mn-cs"/>
              </a:rPr>
              <a:t>Category 1</a:t>
            </a:r>
          </a:p>
        </p:txBody>
      </p:sp>
      <p:sp>
        <p:nvSpPr>
          <p:cNvPr id="57" name="TextBox 57"/>
          <p:cNvSpPr txBox="1"/>
          <p:nvPr/>
        </p:nvSpPr>
        <p:spPr>
          <a:xfrm>
            <a:off x="1184902" y="4247623"/>
            <a:ext cx="287433" cy="337442"/>
          </a:xfrm>
          <a:prstGeom prst="rect">
            <a:avLst/>
          </a:prstGeom>
        </p:spPr>
        <p:txBody>
          <a:bodyPr lIns="0" tIns="0" rIns="0" bIns="0" rtlCol="0" anchor="t">
            <a:spAutoFit/>
          </a:bodyPr>
          <a:lstStyle/>
          <a:p>
            <a:pPr marL="0" marR="0" lvl="0" indent="0" algn="ctr" defTabSz="914400" rtl="0" eaLnBrk="1" fontAlgn="auto" latinLnBrk="0" hangingPunct="1">
              <a:lnSpc>
                <a:spcPts val="2626"/>
              </a:lnSpc>
              <a:spcBef>
                <a:spcPts val="0"/>
              </a:spcBef>
              <a:spcAft>
                <a:spcPts val="0"/>
              </a:spcAft>
              <a:buClrTx/>
              <a:buSzTx/>
              <a:buFontTx/>
              <a:buNone/>
              <a:tabLst/>
              <a:defRPr/>
            </a:pPr>
            <a:r>
              <a:rPr kumimoji="0" lang="en-US" sz="2387" b="0" i="0" u="none" strike="noStrike" kern="1200" cap="none" spc="0" normalizeH="0" baseline="0" noProof="0">
                <a:ln>
                  <a:noFill/>
                </a:ln>
                <a:solidFill>
                  <a:srgbClr val="FFFFFF"/>
                </a:solidFill>
                <a:effectLst/>
                <a:uLnTx/>
                <a:uFillTx/>
                <a:latin typeface="DM Sans Bold"/>
                <a:ea typeface="+mn-ea"/>
                <a:cs typeface="+mn-cs"/>
              </a:rPr>
              <a:t>1</a:t>
            </a:r>
          </a:p>
        </p:txBody>
      </p:sp>
      <p:graphicFrame>
        <p:nvGraphicFramePr>
          <p:cNvPr id="103" name="Table 102">
            <a:extLst>
              <a:ext uri="{FF2B5EF4-FFF2-40B4-BE49-F238E27FC236}">
                <a16:creationId xmlns:a16="http://schemas.microsoft.com/office/drawing/2014/main" id="{317DFFBF-A91F-BC3D-A098-9390C72B6003}"/>
              </a:ext>
            </a:extLst>
          </p:cNvPr>
          <p:cNvGraphicFramePr>
            <a:graphicFrameLocks noGrp="1"/>
          </p:cNvGraphicFramePr>
          <p:nvPr>
            <p:extLst>
              <p:ext uri="{D42A27DB-BD31-4B8C-83A1-F6EECF244321}">
                <p14:modId xmlns:p14="http://schemas.microsoft.com/office/powerpoint/2010/main" val="1145005792"/>
              </p:ext>
            </p:extLst>
          </p:nvPr>
        </p:nvGraphicFramePr>
        <p:xfrm>
          <a:off x="1328618" y="2019793"/>
          <a:ext cx="15655298" cy="7162307"/>
        </p:xfrm>
        <a:graphic>
          <a:graphicData uri="http://schemas.openxmlformats.org/drawingml/2006/table">
            <a:tbl>
              <a:tblPr firstRow="1" bandRow="1">
                <a:tableStyleId>{21E4AEA4-8DFA-4A89-87EB-49C32662AFE0}</a:tableStyleId>
              </a:tblPr>
              <a:tblGrid>
                <a:gridCol w="1733185">
                  <a:extLst>
                    <a:ext uri="{9D8B030D-6E8A-4147-A177-3AD203B41FA5}">
                      <a16:colId xmlns:a16="http://schemas.microsoft.com/office/drawing/2014/main" val="711818077"/>
                    </a:ext>
                  </a:extLst>
                </a:gridCol>
                <a:gridCol w="4100997">
                  <a:extLst>
                    <a:ext uri="{9D8B030D-6E8A-4147-A177-3AD203B41FA5}">
                      <a16:colId xmlns:a16="http://schemas.microsoft.com/office/drawing/2014/main" val="3540223279"/>
                    </a:ext>
                  </a:extLst>
                </a:gridCol>
                <a:gridCol w="5090654">
                  <a:extLst>
                    <a:ext uri="{9D8B030D-6E8A-4147-A177-3AD203B41FA5}">
                      <a16:colId xmlns:a16="http://schemas.microsoft.com/office/drawing/2014/main" val="1870442010"/>
                    </a:ext>
                  </a:extLst>
                </a:gridCol>
                <a:gridCol w="4730462">
                  <a:extLst>
                    <a:ext uri="{9D8B030D-6E8A-4147-A177-3AD203B41FA5}">
                      <a16:colId xmlns:a16="http://schemas.microsoft.com/office/drawing/2014/main" val="3511467991"/>
                    </a:ext>
                  </a:extLst>
                </a:gridCol>
              </a:tblGrid>
              <a:tr h="1022072">
                <a:tc>
                  <a:txBody>
                    <a:bodyPr/>
                    <a:lstStyle/>
                    <a:p>
                      <a:r>
                        <a:rPr lang="en-US" sz="2800" dirty="0">
                          <a:latin typeface="DM Sans Bold" charset="0"/>
                          <a:ea typeface="Cambria" panose="02040503050406030204" pitchFamily="18" charset="0"/>
                        </a:rPr>
                        <a:t>S.NO.</a:t>
                      </a:r>
                      <a:endParaRPr lang="en-IN" sz="2800" dirty="0">
                        <a:latin typeface="DM Sans Bold" charset="0"/>
                        <a:ea typeface="Cambria" panose="02040503050406030204" pitchFamily="18" charset="0"/>
                      </a:endParaRPr>
                    </a:p>
                  </a:txBody>
                  <a:tcPr>
                    <a:solidFill>
                      <a:srgbClr val="FF6363"/>
                    </a:solidFill>
                  </a:tcPr>
                </a:tc>
                <a:tc>
                  <a:txBody>
                    <a:bodyPr/>
                    <a:lstStyle/>
                    <a:p>
                      <a:r>
                        <a:rPr lang="en-US" sz="2800" dirty="0">
                          <a:latin typeface="DM Sans Bold" charset="0"/>
                          <a:ea typeface="Cambria" panose="02040503050406030204" pitchFamily="18" charset="0"/>
                        </a:rPr>
                        <a:t>Title of the paper</a:t>
                      </a:r>
                      <a:endParaRPr lang="en-IN" sz="2800" dirty="0">
                        <a:latin typeface="DM Sans Bold" charset="0"/>
                        <a:ea typeface="Cambria" panose="02040503050406030204" pitchFamily="18" charset="0"/>
                      </a:endParaRPr>
                    </a:p>
                  </a:txBody>
                  <a:tcPr>
                    <a:solidFill>
                      <a:srgbClr val="FF636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DM Sans Bold" charset="0"/>
                          <a:ea typeface="Cambria" panose="02040503050406030204" pitchFamily="18" charset="0"/>
                        </a:rPr>
                        <a:t>Algorithm used</a:t>
                      </a:r>
                      <a:endParaRPr lang="en-IN" sz="2800" dirty="0">
                        <a:latin typeface="DM Sans Bold" charset="0"/>
                        <a:ea typeface="Cambria" panose="02040503050406030204" pitchFamily="18" charset="0"/>
                      </a:endParaRPr>
                    </a:p>
                    <a:p>
                      <a:endParaRPr lang="en-IN" sz="2800" dirty="0">
                        <a:latin typeface="DM Sans Bold" charset="0"/>
                        <a:ea typeface="Cambria" panose="02040503050406030204" pitchFamily="18" charset="0"/>
                      </a:endParaRPr>
                    </a:p>
                  </a:txBody>
                  <a:tcPr>
                    <a:solidFill>
                      <a:srgbClr val="FF6363"/>
                    </a:solidFill>
                  </a:tcPr>
                </a:tc>
                <a:tc>
                  <a:txBody>
                    <a:bodyPr/>
                    <a:lstStyle/>
                    <a:p>
                      <a:r>
                        <a:rPr lang="en-IN" sz="2800" dirty="0">
                          <a:latin typeface="DM Sans Bold" charset="0"/>
                          <a:ea typeface="Cambria" panose="02040503050406030204" pitchFamily="18" charset="0"/>
                        </a:rPr>
                        <a:t>Inferences</a:t>
                      </a:r>
                    </a:p>
                  </a:txBody>
                  <a:tcPr>
                    <a:solidFill>
                      <a:srgbClr val="FF6363"/>
                    </a:solidFill>
                  </a:tcPr>
                </a:tc>
                <a:extLst>
                  <a:ext uri="{0D108BD9-81ED-4DB2-BD59-A6C34878D82A}">
                    <a16:rowId xmlns:a16="http://schemas.microsoft.com/office/drawing/2014/main" val="4045268698"/>
                  </a:ext>
                </a:extLst>
              </a:tr>
              <a:tr h="6140235">
                <a:tc>
                  <a:txBody>
                    <a:bodyPr/>
                    <a:lstStyle/>
                    <a:p>
                      <a:r>
                        <a:rPr lang="en-US" sz="2800" dirty="0">
                          <a:latin typeface="DM Sans Bold" charset="0"/>
                          <a:ea typeface="Cambria" panose="02040503050406030204" pitchFamily="18" charset="0"/>
                        </a:rPr>
                        <a:t>2.</a:t>
                      </a: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US" sz="2800" dirty="0">
                        <a:latin typeface="DM Sans Bold" charset="0"/>
                        <a:ea typeface="Cambria" panose="02040503050406030204" pitchFamily="18" charset="0"/>
                      </a:endParaRPr>
                    </a:p>
                    <a:p>
                      <a:endParaRPr lang="en-IN" sz="2800" dirty="0">
                        <a:latin typeface="DM Sans Bold" charset="0"/>
                        <a:ea typeface="Cambria" panose="02040503050406030204" pitchFamily="18" charset="0"/>
                      </a:endParaRPr>
                    </a:p>
                  </a:txBody>
                  <a:tcPr>
                    <a:solidFill>
                      <a:srgbClr val="FFEF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DM Sans Bold" charset="0"/>
                        </a:rPr>
                        <a:t>Development of Autonomous Indoor Floor Cleaning Robot, </a:t>
                      </a:r>
                      <a:r>
                        <a:rPr lang="en-IN" sz="2400" dirty="0">
                          <a:latin typeface="DM Sans Bold" charset="0"/>
                        </a:rPr>
                        <a:t>Pranav Iyengar, Ashish Umbarkar, September 2022.</a:t>
                      </a:r>
                      <a:endParaRPr lang="en-IN" sz="2400" dirty="0">
                        <a:latin typeface="DM Sans Bold" charset="0"/>
                        <a:ea typeface="Cambria" panose="02040503050406030204" pitchFamily="18" charset="0"/>
                      </a:endParaRPr>
                    </a:p>
                    <a:p>
                      <a:endParaRPr lang="en-IN" sz="2400" dirty="0">
                        <a:latin typeface="DM Sans Bold" charset="0"/>
                        <a:ea typeface="Cambria" panose="02040503050406030204" pitchFamily="18" charset="0"/>
                      </a:endParaRPr>
                    </a:p>
                  </a:txBody>
                  <a:tcPr>
                    <a:solidFill>
                      <a:srgbClr val="FFEF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i="0" kern="1200" dirty="0">
                          <a:solidFill>
                            <a:schemeClr val="dk1"/>
                          </a:solidFill>
                          <a:effectLst/>
                          <a:latin typeface="DM Sans Bold" charset="0"/>
                          <a:ea typeface="+mn-ea"/>
                          <a:cs typeface="+mn-cs"/>
                        </a:rPr>
                        <a:t>The robot depends on –</a:t>
                      </a:r>
                    </a:p>
                    <a:p>
                      <a:pPr marL="342900"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2400" b="0" i="0" kern="1200" dirty="0">
                          <a:solidFill>
                            <a:schemeClr val="dk1"/>
                          </a:solidFill>
                          <a:effectLst/>
                          <a:latin typeface="DM Sans Bold" charset="0"/>
                          <a:ea typeface="+mn-ea"/>
                          <a:cs typeface="+mn-cs"/>
                        </a:rPr>
                        <a:t>Robot Operating System (ROS) structure.</a:t>
                      </a:r>
                    </a:p>
                    <a:p>
                      <a:pPr marL="342900" marR="0" lvl="0" indent="-342900" algn="l" defTabSz="914400" rtl="0" eaLnBrk="1" fontAlgn="auto" latinLnBrk="0" hangingPunct="1">
                        <a:lnSpc>
                          <a:spcPct val="100000"/>
                        </a:lnSpc>
                        <a:spcBef>
                          <a:spcPts val="0"/>
                        </a:spcBef>
                        <a:spcAft>
                          <a:spcPts val="0"/>
                        </a:spcAft>
                        <a:buClrTx/>
                        <a:buSzTx/>
                        <a:buFont typeface="+mj-lt"/>
                        <a:buAutoNum type="alphaLcPeriod"/>
                        <a:tabLst/>
                        <a:defRPr/>
                      </a:pPr>
                      <a:endParaRPr lang="en-US" sz="2400" b="0" i="0" kern="1200" dirty="0">
                        <a:solidFill>
                          <a:schemeClr val="dk1"/>
                        </a:solidFill>
                        <a:effectLst/>
                        <a:latin typeface="DM Sans Bold"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lphaLcPeriod"/>
                        <a:tabLst/>
                        <a:defRPr/>
                      </a:pPr>
                      <a:r>
                        <a:rPr lang="en-US" sz="2400" b="0" i="0" kern="1200" dirty="0">
                          <a:solidFill>
                            <a:schemeClr val="dk1"/>
                          </a:solidFill>
                          <a:effectLst/>
                          <a:latin typeface="DM Sans Bold" charset="0"/>
                          <a:ea typeface="+mn-ea"/>
                          <a:cs typeface="+mn-cs"/>
                        </a:rPr>
                        <a:t>The SLAM (Simultaneous Localization and Mapping).</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2400" b="0" i="0" kern="1200" dirty="0">
                        <a:solidFill>
                          <a:schemeClr val="dk1"/>
                        </a:solidFill>
                        <a:effectLst/>
                        <a:latin typeface="DM Sans Bold"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2400" b="0" i="0" kern="1200" dirty="0">
                          <a:solidFill>
                            <a:schemeClr val="dk1"/>
                          </a:solidFill>
                          <a:effectLst/>
                          <a:latin typeface="DM Sans Bold" charset="0"/>
                          <a:ea typeface="+mn-ea"/>
                          <a:cs typeface="+mn-cs"/>
                        </a:rPr>
                        <a:t>Which would aid in creating a crash-free path for the robot from start to finish.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400" dirty="0">
                        <a:latin typeface="DM Sans Bold" charset="0"/>
                        <a:ea typeface="Cambria" panose="02040503050406030204" pitchFamily="18" charset="0"/>
                      </a:endParaRPr>
                    </a:p>
                  </a:txBody>
                  <a:tcPr>
                    <a:solidFill>
                      <a:srgbClr val="FFEFF1"/>
                    </a:solidFill>
                  </a:tcPr>
                </a:tc>
                <a:tc>
                  <a:txBody>
                    <a:bodyPr/>
                    <a:lstStyle/>
                    <a:p>
                      <a:pPr marL="285750" indent="-285750" algn="l">
                        <a:buFont typeface="Wingdings" panose="05000000000000000000" pitchFamily="2" charset="2"/>
                        <a:buChar char="§"/>
                      </a:pPr>
                      <a:r>
                        <a:rPr lang="en-US" sz="2400" dirty="0">
                          <a:latin typeface="DM Sans Bold" charset="0"/>
                        </a:rPr>
                        <a:t>The robot is clearly designed on the basis of modern technology. </a:t>
                      </a:r>
                    </a:p>
                    <a:p>
                      <a:pPr marL="285750" indent="-285750" algn="l">
                        <a:buFont typeface="Wingdings" panose="05000000000000000000" pitchFamily="2" charset="2"/>
                        <a:buChar char="§"/>
                      </a:pPr>
                      <a:endParaRPr lang="en-US" sz="2400" dirty="0">
                        <a:latin typeface="DM Sans Bold" charset="0"/>
                      </a:endParaRPr>
                    </a:p>
                    <a:p>
                      <a:pPr marL="285750" indent="-285750" algn="l">
                        <a:buFont typeface="Wingdings" panose="05000000000000000000" pitchFamily="2" charset="2"/>
                        <a:buChar char="§"/>
                      </a:pPr>
                      <a:r>
                        <a:rPr lang="en-US" sz="2400" dirty="0">
                          <a:latin typeface="DM Sans Bold" charset="0"/>
                        </a:rPr>
                        <a:t>The robot has the features required for the cleaner. </a:t>
                      </a:r>
                    </a:p>
                    <a:p>
                      <a:pPr marL="285750" indent="-285750" algn="l">
                        <a:buFont typeface="Wingdings" panose="05000000000000000000" pitchFamily="2" charset="2"/>
                        <a:buChar char="§"/>
                      </a:pPr>
                      <a:endParaRPr lang="en-US" sz="2400" dirty="0">
                        <a:latin typeface="DM Sans Bold" charset="0"/>
                      </a:endParaRPr>
                    </a:p>
                    <a:p>
                      <a:pPr marL="285750" indent="-285750" algn="l">
                        <a:buFont typeface="Wingdings" panose="05000000000000000000" pitchFamily="2" charset="2"/>
                        <a:buChar char="§"/>
                      </a:pPr>
                      <a:r>
                        <a:rPr lang="en-US" sz="2400" dirty="0">
                          <a:latin typeface="DM Sans Bold" charset="0"/>
                        </a:rPr>
                        <a:t>The robot was designed in AUTO-CAD software and the parts are analyzed. </a:t>
                      </a:r>
                      <a:endParaRPr lang="en-IN" sz="2400" dirty="0">
                        <a:latin typeface="DM Sans Bold" charset="0"/>
                        <a:ea typeface="Cambria" panose="02040503050406030204" pitchFamily="18" charset="0"/>
                      </a:endParaRPr>
                    </a:p>
                    <a:p>
                      <a:pPr marL="285750" indent="-285750" algn="l">
                        <a:buFont typeface="Wingdings" panose="05000000000000000000" pitchFamily="2" charset="2"/>
                        <a:buChar char="§"/>
                      </a:pPr>
                      <a:endParaRPr lang="en-IN" sz="2400" dirty="0">
                        <a:latin typeface="DM Sans Bold" charset="0"/>
                        <a:ea typeface="Cambria" panose="02040503050406030204" pitchFamily="18" charset="0"/>
                      </a:endParaRPr>
                    </a:p>
                  </a:txBody>
                  <a:tcPr>
                    <a:solidFill>
                      <a:srgbClr val="FFEFF1"/>
                    </a:solidFill>
                  </a:tcPr>
                </a:tc>
                <a:extLst>
                  <a:ext uri="{0D108BD9-81ED-4DB2-BD59-A6C34878D82A}">
                    <a16:rowId xmlns:a16="http://schemas.microsoft.com/office/drawing/2014/main" val="953509472"/>
                  </a:ext>
                </a:extLst>
              </a:tr>
            </a:tbl>
          </a:graphicData>
        </a:graphic>
      </p:graphicFrame>
      <p:sp>
        <p:nvSpPr>
          <p:cNvPr id="108" name="TextBox 107">
            <a:extLst>
              <a:ext uri="{FF2B5EF4-FFF2-40B4-BE49-F238E27FC236}">
                <a16:creationId xmlns:a16="http://schemas.microsoft.com/office/drawing/2014/main" id="{E7C5E526-FAE1-2735-988A-0199BA7A5FE8}"/>
              </a:ext>
            </a:extLst>
          </p:cNvPr>
          <p:cNvSpPr txBox="1"/>
          <p:nvPr/>
        </p:nvSpPr>
        <p:spPr>
          <a:xfrm>
            <a:off x="6044339" y="884316"/>
            <a:ext cx="6199322" cy="1107996"/>
          </a:xfrm>
          <a:prstGeom prst="rect">
            <a:avLst/>
          </a:prstGeom>
          <a:noFill/>
        </p:spPr>
        <p:txBody>
          <a:bodyPr wrap="square" rtlCol="0">
            <a:spAutoFit/>
          </a:bodyPr>
          <a:lstStyle/>
          <a:p>
            <a:r>
              <a:rPr lang="en-IN" sz="4800" b="1" dirty="0">
                <a:solidFill>
                  <a:schemeClr val="bg1"/>
                </a:solidFill>
                <a:latin typeface="DM Sans Bold" charset="0"/>
                <a:ea typeface="Cambria" panose="02040503050406030204" pitchFamily="18" charset="0"/>
              </a:rPr>
              <a:t>Literature Review</a:t>
            </a:r>
          </a:p>
          <a:p>
            <a:endParaRPr lang="en-IN" dirty="0">
              <a:solidFill>
                <a:schemeClr val="bg1"/>
              </a:solidFill>
            </a:endParaRPr>
          </a:p>
        </p:txBody>
      </p:sp>
      <p:pic>
        <p:nvPicPr>
          <p:cNvPr id="2" name="Picture 1">
            <a:extLst>
              <a:ext uri="{FF2B5EF4-FFF2-40B4-BE49-F238E27FC236}">
                <a16:creationId xmlns:a16="http://schemas.microsoft.com/office/drawing/2014/main" id="{4CD3E383-A70E-39C6-CBC9-0B3AF045F29C}"/>
              </a:ext>
            </a:extLst>
          </p:cNvPr>
          <p:cNvPicPr>
            <a:picLocks noChangeAspect="1"/>
          </p:cNvPicPr>
          <p:nvPr/>
        </p:nvPicPr>
        <p:blipFill rotWithShape="1">
          <a:blip r:embed="rId2"/>
          <a:srcRect l="14568"/>
          <a:stretch/>
        </p:blipFill>
        <p:spPr>
          <a:xfrm>
            <a:off x="223718" y="35004"/>
            <a:ext cx="2209800" cy="1456422"/>
          </a:xfrm>
          <a:prstGeom prst="rect">
            <a:avLst/>
          </a:prstGeom>
        </p:spPr>
      </p:pic>
    </p:spTree>
    <p:extLst>
      <p:ext uri="{BB962C8B-B14F-4D97-AF65-F5344CB8AC3E}">
        <p14:creationId xmlns:p14="http://schemas.microsoft.com/office/powerpoint/2010/main" val="11911935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1978</TotalTime>
  <Words>1126</Words>
  <Application>Microsoft Office PowerPoint</Application>
  <PresentationFormat>Custom</PresentationFormat>
  <Paragraphs>217</Paragraphs>
  <Slides>27</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Calibri</vt:lpstr>
      <vt:lpstr>DM Sans</vt:lpstr>
      <vt:lpstr>Wingdings</vt:lpstr>
      <vt:lpstr>Candara</vt:lpstr>
      <vt:lpstr>Arial</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Chaitanya</dc:creator>
  <cp:lastModifiedBy>VENKATA CHAITANYA BHARADWAJ METTA</cp:lastModifiedBy>
  <cp:revision>38</cp:revision>
  <dcterms:created xsi:type="dcterms:W3CDTF">2006-08-16T00:00:00Z</dcterms:created>
  <dcterms:modified xsi:type="dcterms:W3CDTF">2023-04-27T02:59:03Z</dcterms:modified>
  <dc:identifier>DAFWmKOeHJ8</dc:identifier>
</cp:coreProperties>
</file>